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neelyquinn.com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PaleoPlan.com" TargetMode="External"/><Relationship Id="rId3" Type="http://schemas.openxmlformats.org/officeDocument/2006/relationships/hyperlink" Target="http://NeelyQuinn.com" TargetMode="Externa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MyFitnessPal.com" TargetMode="External"/><Relationship Id="rId3" Type="http://schemas.openxmlformats.org/officeDocument/2006/relationships/hyperlink" Target="http://MyPaleoPal.com" TargetMode="Externa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5.png"/><Relationship Id="rId4" Type="http://schemas.openxmlformats.org/officeDocument/2006/relationships/image" Target="../media/image3.jpeg"/><Relationship Id="rId5" Type="http://schemas.openxmlformats.org/officeDocument/2006/relationships/image" Target="../media/image6.png"/><Relationship Id="rId6" Type="http://schemas.openxmlformats.org/officeDocument/2006/relationships/image" Target="../media/image4.jpe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psychologyofeating.com" TargetMode="Externa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myfitnesspal.com" TargetMode="External"/><Relationship Id="rId3" Type="http://schemas.openxmlformats.org/officeDocument/2006/relationships/hyperlink" Target="http://mypaleopal.com" TargetMode="External"/></Relationships>

</file>

<file path=ppt/slides/_rels/slide7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8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723900" y="787400"/>
            <a:ext cx="12090004" cy="3302000"/>
          </a:xfrm>
          <a:prstGeom prst="rect">
            <a:avLst/>
          </a:prstGeom>
        </p:spPr>
        <p:txBody>
          <a:bodyPr/>
          <a:lstStyle>
            <a:lvl1pPr defTabSz="484886">
              <a:defRPr b="1" sz="7054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054">
                <a:solidFill>
                  <a:srgbClr val="0365C0"/>
                </a:solidFill>
              </a:rPr>
              <a:t>End Emotional Eating Roundtable and Tell-All Event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755998" y="4603750"/>
            <a:ext cx="9492804" cy="302359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400"/>
              <a:t>How To Finally Stop Bingeing and Stress Eating </a:t>
            </a:r>
            <a:endParaRPr sz="3400"/>
          </a:p>
          <a:p>
            <a:pPr lvl="0">
              <a:defRPr sz="1800"/>
            </a:pPr>
            <a:r>
              <a:rPr sz="3400"/>
              <a:t>So You Can Lose Weight And Be Happy :)</a:t>
            </a:r>
            <a:endParaRPr sz="3400"/>
          </a:p>
        </p:txBody>
      </p:sp>
      <p:sp>
        <p:nvSpPr>
          <p:cNvPr id="35" name="Shape 35"/>
          <p:cNvSpPr/>
          <p:nvPr/>
        </p:nvSpPr>
        <p:spPr>
          <a:xfrm>
            <a:off x="1540098" y="6940550"/>
            <a:ext cx="9492804" cy="1202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b="1" sz="3200">
                <a:latin typeface="Helvetica"/>
                <a:ea typeface="Helvetica"/>
                <a:cs typeface="Helvetica"/>
                <a:sym typeface="Helvetica"/>
              </a:rPr>
              <a:t>With Neely Quinn, ICNT</a:t>
            </a:r>
            <a:endParaRPr b="1" sz="32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3200" u="sng">
                <a:hlinkClick r:id="rId2" invalidUrl="" action="" tgtFrame="" tooltip="" history="1" highlightClick="0" endSnd="0"/>
              </a:rPr>
              <a:t>www.neelyquinn.com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b="1" sz="648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80">
                <a:solidFill>
                  <a:srgbClr val="0365C0"/>
                </a:solidFill>
              </a:rPr>
              <a:t>Are You An Emotional Eater or Binge Eater? (cont)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Just. Can’t. Stop. Eating. no matter how much your brain wants you to</a:t>
            </a:r>
            <a:endParaRPr sz="3600"/>
          </a:p>
          <a:p>
            <a:pPr lvl="0">
              <a:defRPr sz="1800"/>
            </a:pPr>
            <a:r>
              <a:rPr sz="3600"/>
              <a:t>Think about food so often that it distracts you from normal life</a:t>
            </a:r>
            <a:endParaRPr sz="3600"/>
          </a:p>
          <a:p>
            <a:pPr lvl="0">
              <a:defRPr sz="1800"/>
            </a:pPr>
            <a:r>
              <a:rPr sz="3600"/>
              <a:t>Do deprivation diets (low-carb, low-fat, low-cal), then find yourself starving, cranky, bingeing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b="1" sz="648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80">
                <a:solidFill>
                  <a:srgbClr val="0365C0"/>
                </a:solidFill>
              </a:rPr>
              <a:t>Are You An Emotional Eater or Binge Eater? (cont)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952500" y="29591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Hide food wrappers (or sneak away) because you don’t want anyone to know</a:t>
            </a:r>
            <a:endParaRPr sz="3600"/>
          </a:p>
          <a:p>
            <a:pPr lvl="0">
              <a:defRPr sz="1800"/>
            </a:pPr>
            <a:r>
              <a:rPr sz="3600"/>
              <a:t>Choose unhealthy (in your opinion) foods in times of stress</a:t>
            </a:r>
            <a:endParaRPr sz="3600"/>
          </a:p>
          <a:p>
            <a:pPr lvl="0">
              <a:defRPr sz="1800"/>
            </a:pPr>
            <a:r>
              <a:rPr sz="3600"/>
              <a:t>Get some emotional relief from eating certain foods (or amounts of food)</a:t>
            </a:r>
            <a:endParaRPr sz="3600"/>
          </a:p>
          <a:p>
            <a:pPr lvl="0">
              <a:defRPr sz="1800"/>
            </a:pPr>
            <a:r>
              <a:rPr sz="3600"/>
              <a:t>Have intense, overpowering sugar cravings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0365C0"/>
                </a:solidFill>
              </a:rPr>
              <a:t>Common Rationale</a:t>
            </a:r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86715" indent="-386715" defTabSz="508254">
              <a:spcBef>
                <a:spcPts val="3600"/>
              </a:spcBef>
              <a:defRPr sz="1800"/>
            </a:pPr>
            <a:r>
              <a:rPr sz="3132"/>
              <a:t>"There's nothing else I can do to calm down when I'm upset."</a:t>
            </a:r>
            <a:endParaRPr sz="3132"/>
          </a:p>
          <a:p>
            <a:pPr lvl="0" marL="386715" indent="-386715" defTabSz="508254">
              <a:spcBef>
                <a:spcPts val="3600"/>
              </a:spcBef>
              <a:defRPr sz="1800"/>
            </a:pPr>
            <a:r>
              <a:rPr sz="3132"/>
              <a:t>"I deserve to eat when I'm upset.”</a:t>
            </a:r>
            <a:endParaRPr sz="3132"/>
          </a:p>
          <a:p>
            <a:pPr lvl="0" marL="386715" indent="-386715" defTabSz="508254">
              <a:spcBef>
                <a:spcPts val="3600"/>
              </a:spcBef>
              <a:defRPr sz="1800"/>
            </a:pPr>
            <a:r>
              <a:rPr sz="3132"/>
              <a:t>“My diet isn’t working anyway - why bother eating healthy?”</a:t>
            </a:r>
            <a:endParaRPr sz="3132"/>
          </a:p>
          <a:p>
            <a:pPr lvl="0" marL="386715" indent="-386715" defTabSz="508254">
              <a:spcBef>
                <a:spcPts val="3600"/>
              </a:spcBef>
              <a:defRPr sz="1800"/>
            </a:pPr>
            <a:r>
              <a:rPr sz="3132"/>
              <a:t>“I lost some weight - now I’m going to reward myself [with this entire cake, etc]”</a:t>
            </a:r>
            <a:endParaRPr sz="3132"/>
          </a:p>
          <a:p>
            <a:pPr lvl="0" marL="386715" indent="-386715" defTabSz="508254">
              <a:spcBef>
                <a:spcPts val="3600"/>
              </a:spcBef>
              <a:defRPr sz="1800"/>
            </a:pPr>
            <a:r>
              <a:rPr sz="3132"/>
              <a:t>“There’s nothing else in my life that I enjoy - may as well eat.”</a:t>
            </a:r>
            <a:br>
              <a:rPr sz="3132"/>
            </a:b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b="1" sz="704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040">
                <a:solidFill>
                  <a:srgbClr val="0365C0"/>
                </a:solidFill>
              </a:rPr>
              <a:t>Ways We Learned to Associate Food With Emotions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Food As Reward &amp; Soothing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xfrm>
            <a:off x="952500" y="29337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382270" indent="-382270" defTabSz="502412">
              <a:spcBef>
                <a:spcPts val="3600"/>
              </a:spcBef>
              <a:defRPr sz="1800"/>
            </a:pPr>
            <a:r>
              <a:rPr sz="3096"/>
              <a:t>Blame this one on our society, our parents, our grandparents, teachers, etc…</a:t>
            </a:r>
            <a:endParaRPr sz="3096"/>
          </a:p>
          <a:p>
            <a:pPr lvl="0" marL="382270" indent="-382270" defTabSz="502412">
              <a:spcBef>
                <a:spcPts val="3600"/>
              </a:spcBef>
              <a:defRPr sz="1800"/>
            </a:pPr>
            <a:r>
              <a:rPr sz="3096"/>
              <a:t>Soothing Ex: You fell down and hurt your knee so mom bought you ice cream</a:t>
            </a:r>
            <a:endParaRPr sz="3096"/>
          </a:p>
          <a:p>
            <a:pPr lvl="0" marL="382270" indent="-382270" defTabSz="502412">
              <a:spcBef>
                <a:spcPts val="3600"/>
              </a:spcBef>
              <a:defRPr sz="1800"/>
            </a:pPr>
            <a:r>
              <a:rPr sz="3096"/>
              <a:t>Now when something goes wrong, you self soothe with food </a:t>
            </a:r>
            <a:endParaRPr sz="3096"/>
          </a:p>
          <a:p>
            <a:pPr lvl="0" marL="382270" indent="-382270" defTabSz="502412">
              <a:spcBef>
                <a:spcPts val="3600"/>
              </a:spcBef>
              <a:defRPr sz="1800"/>
            </a:pPr>
            <a:r>
              <a:rPr sz="3096"/>
              <a:t>Reward Ex: You got straight A’s so mom bought you ice cream</a:t>
            </a:r>
            <a:endParaRPr sz="3096"/>
          </a:p>
          <a:p>
            <a:pPr lvl="0" marL="382270" indent="-382270" defTabSz="502412">
              <a:spcBef>
                <a:spcPts val="3600"/>
              </a:spcBef>
              <a:defRPr sz="1800"/>
            </a:pPr>
            <a:r>
              <a:rPr sz="3096"/>
              <a:t>Now when you do something “good”, you reward yourself with food 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Food As Punishment (Scenario 1)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952500" y="22352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If parents made you “clean your plate” as punishment for bad behavior, you may develop poor eating behaviors:</a:t>
            </a:r>
            <a:endParaRPr sz="3600"/>
          </a:p>
          <a:p>
            <a:pPr lvl="2">
              <a:defRPr sz="1800"/>
            </a:pPr>
            <a:r>
              <a:rPr sz="3600"/>
              <a:t>eating when you’re not hungry</a:t>
            </a:r>
            <a:endParaRPr sz="3600"/>
          </a:p>
          <a:p>
            <a:pPr lvl="2">
              <a:defRPr sz="1800"/>
            </a:pPr>
            <a:r>
              <a:rPr sz="3600"/>
              <a:t>eating when you’ve done something “bad” and you feel guilty and ashamed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Food As Punishment (Scenario 2)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xfrm>
            <a:off x="952500" y="27813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Alternatively, parents don’t give you food (“No dinner for you tonight!”) because of bad behavior</a:t>
            </a:r>
            <a:endParaRPr sz="3600"/>
          </a:p>
          <a:p>
            <a:pPr lvl="2">
              <a:defRPr sz="1800"/>
            </a:pPr>
            <a:r>
              <a:rPr sz="3600"/>
              <a:t>Depriving yourself of food when you’re “bad”</a:t>
            </a:r>
            <a:endParaRPr sz="3600"/>
          </a:p>
          <a:p>
            <a:pPr lvl="2">
              <a:defRPr sz="1800"/>
            </a:pPr>
            <a:r>
              <a:rPr sz="3600"/>
              <a:t>Other purging behaviors (vomiting, overexercising, laxatives)</a:t>
            </a:r>
            <a:endParaRPr sz="3600"/>
          </a:p>
          <a:p>
            <a:pPr lvl="2">
              <a:defRPr sz="1800"/>
            </a:pPr>
            <a:r>
              <a:rPr sz="3600"/>
              <a:t>Overeating in rebellion of this rule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b="1" sz="688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880">
                <a:solidFill>
                  <a:srgbClr val="0365C0"/>
                </a:solidFill>
              </a:rPr>
              <a:t>Starving Children In Africa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xfrm>
            <a:off x="952500" y="2613719"/>
            <a:ext cx="11099800" cy="425698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Parents say that you have to finish everything on your plate because others aren’t so fortunate</a:t>
            </a:r>
            <a:endParaRPr sz="3600"/>
          </a:p>
          <a:p>
            <a:pPr lvl="0">
              <a:defRPr sz="1800"/>
            </a:pPr>
            <a:r>
              <a:rPr sz="3600"/>
              <a:t>Feel guilt for not eating everything on plate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1270000" y="2578100"/>
            <a:ext cx="10464800" cy="3302000"/>
          </a:xfrm>
          <a:prstGeom prst="rect">
            <a:avLst/>
          </a:prstGeom>
        </p:spPr>
        <p:txBody>
          <a:bodyPr/>
          <a:lstStyle>
            <a:lvl1pPr defTabSz="531622">
              <a:defRPr b="1" sz="728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280">
                <a:solidFill>
                  <a:srgbClr val="0365C0"/>
                </a:solidFill>
              </a:rPr>
              <a:t>12-Steps To A Healthy Relationship With Food</a:t>
            </a:r>
          </a:p>
        </p:txBody>
      </p:sp>
      <p:sp>
        <p:nvSpPr>
          <p:cNvPr id="99" name="Shape 99"/>
          <p:cNvSpPr/>
          <p:nvPr/>
        </p:nvSpPr>
        <p:spPr>
          <a:xfrm>
            <a:off x="273602" y="5727700"/>
            <a:ext cx="1272335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AKA How to Stop Feeling Like </a:t>
            </a:r>
            <a:endParaRPr sz="3600"/>
          </a:p>
          <a:p>
            <a:pPr lvl="0">
              <a:defRPr sz="1800"/>
            </a:pPr>
            <a:r>
              <a:rPr sz="3600"/>
              <a:t>A Heroin Addict In The Kitchen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body" idx="1"/>
          </p:nvPr>
        </p:nvSpPr>
        <p:spPr>
          <a:xfrm>
            <a:off x="1536700" y="1270000"/>
            <a:ext cx="5431384" cy="7213600"/>
          </a:xfrm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1</a:t>
            </a:r>
            <a:r>
              <a:rPr sz="3600"/>
              <a:t> Goal Setting</a:t>
            </a:r>
            <a:endParaRPr sz="3600"/>
          </a:p>
          <a:p>
            <a:pPr lvl="0" marL="0" indent="0">
              <a:buSzTx/>
              <a:buNone/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rPr sz="3600"/>
              <a:t> Take Stock</a:t>
            </a:r>
            <a:endParaRPr sz="3600"/>
          </a:p>
          <a:p>
            <a:pPr lvl="0" marL="0" indent="0">
              <a:buSzTx/>
              <a:buNone/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3</a:t>
            </a:r>
            <a:r>
              <a:rPr sz="3600"/>
              <a:t> Find Motivation</a:t>
            </a:r>
            <a:endParaRPr sz="3600"/>
          </a:p>
          <a:p>
            <a:pPr lvl="0" marL="0" indent="0">
              <a:buSzTx/>
              <a:buNone/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4</a:t>
            </a:r>
            <a:r>
              <a:rPr sz="3600"/>
              <a:t> Binge Objectively</a:t>
            </a:r>
            <a:endParaRPr sz="3600"/>
          </a:p>
          <a:p>
            <a:pPr lvl="0" marL="0" indent="0">
              <a:buSzTx/>
              <a:buNone/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5</a:t>
            </a:r>
            <a:r>
              <a:rPr sz="3600"/>
              <a:t> Emotional Awareness</a:t>
            </a:r>
            <a:endParaRPr sz="3600"/>
          </a:p>
          <a:p>
            <a:pPr lvl="0" marL="0" indent="0">
              <a:buSzTx/>
              <a:buNone/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6</a:t>
            </a:r>
            <a:r>
              <a:rPr sz="3600"/>
              <a:t> Hunger Awareness</a:t>
            </a:r>
          </a:p>
        </p:txBody>
      </p:sp>
      <p:sp>
        <p:nvSpPr>
          <p:cNvPr id="102" name="Shape 102"/>
          <p:cNvSpPr/>
          <p:nvPr/>
        </p:nvSpPr>
        <p:spPr>
          <a:xfrm>
            <a:off x="7035800" y="1270000"/>
            <a:ext cx="5016947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spcBef>
                <a:spcPts val="4200"/>
              </a:spcBef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7</a:t>
            </a:r>
            <a:r>
              <a:rPr sz="3600"/>
              <a:t> Stop Sabotaging</a:t>
            </a:r>
            <a:endParaRPr sz="3600"/>
          </a:p>
          <a:p>
            <a:pPr lvl="0" algn="l">
              <a:spcBef>
                <a:spcPts val="4200"/>
              </a:spcBef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8</a:t>
            </a:r>
            <a:r>
              <a:rPr sz="3600"/>
              <a:t> Plate Behaviors</a:t>
            </a:r>
            <a:endParaRPr sz="3600"/>
          </a:p>
          <a:p>
            <a:pPr lvl="0" algn="l">
              <a:spcBef>
                <a:spcPts val="4200"/>
              </a:spcBef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9</a:t>
            </a:r>
            <a:r>
              <a:rPr sz="3600"/>
              <a:t> Accept Hunger</a:t>
            </a:r>
            <a:endParaRPr sz="3600"/>
          </a:p>
          <a:p>
            <a:pPr lvl="0" algn="l">
              <a:spcBef>
                <a:spcPts val="4200"/>
              </a:spcBef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10</a:t>
            </a:r>
            <a:r>
              <a:rPr sz="3600"/>
              <a:t> Remove Crack</a:t>
            </a:r>
            <a:endParaRPr sz="3600"/>
          </a:p>
          <a:p>
            <a:pPr lvl="0" algn="l">
              <a:spcBef>
                <a:spcPts val="4200"/>
              </a:spcBef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11</a:t>
            </a:r>
            <a:r>
              <a:rPr sz="3600"/>
              <a:t> Fix Blood Sugar</a:t>
            </a:r>
            <a:endParaRPr sz="3600"/>
          </a:p>
          <a:p>
            <a:pPr lvl="0" algn="l">
              <a:spcBef>
                <a:spcPts val="4200"/>
              </a:spcBef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12</a:t>
            </a:r>
            <a:r>
              <a:rPr sz="3600"/>
              <a:t> Repeat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0365C0"/>
                </a:solidFill>
              </a:rPr>
              <a:t>Who I Am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22275" indent="-422275" defTabSz="554990">
              <a:spcBef>
                <a:spcPts val="3900"/>
              </a:spcBef>
              <a:defRPr sz="1800"/>
            </a:pPr>
            <a:r>
              <a:rPr sz="3420"/>
              <a:t>Thank you for joining me tonight and welcome!</a:t>
            </a:r>
            <a:endParaRPr sz="3420"/>
          </a:p>
          <a:p>
            <a:pPr lvl="0" marL="422275" indent="-422275" defTabSz="554990">
              <a:spcBef>
                <a:spcPts val="3900"/>
              </a:spcBef>
              <a:defRPr sz="1800"/>
            </a:pPr>
            <a:r>
              <a:rPr sz="3420"/>
              <a:t>Certified Integrative Clinical Nutrition Therapist</a:t>
            </a:r>
            <a:endParaRPr sz="3420"/>
          </a:p>
          <a:p>
            <a:pPr lvl="0" marL="422275" indent="-422275" defTabSz="554990">
              <a:spcBef>
                <a:spcPts val="3900"/>
              </a:spcBef>
              <a:defRPr sz="1800"/>
            </a:pPr>
            <a:r>
              <a:rPr sz="3420"/>
              <a:t>Practicing since 2005</a:t>
            </a:r>
            <a:endParaRPr sz="3420"/>
          </a:p>
          <a:p>
            <a:pPr lvl="0" marL="422275" indent="-422275" defTabSz="554990">
              <a:spcBef>
                <a:spcPts val="3900"/>
              </a:spcBef>
              <a:defRPr sz="1800"/>
            </a:pPr>
            <a:r>
              <a:rPr sz="3420"/>
              <a:t>Formerly with </a:t>
            </a:r>
            <a:r>
              <a:rPr sz="3420" u="sng">
                <a:hlinkClick r:id="rId2" invalidUrl="" action="" tgtFrame="" tooltip="" history="1" highlightClick="0" endSnd="0"/>
              </a:rPr>
              <a:t>PaleoPlan.com</a:t>
            </a:r>
            <a:r>
              <a:rPr sz="3420"/>
              <a:t>, now at </a:t>
            </a:r>
            <a:r>
              <a:rPr sz="3420" u="sng">
                <a:hlinkClick r:id="rId3" invalidUrl="" action="" tgtFrame="" tooltip="" history="1" highlightClick="0" endSnd="0"/>
              </a:rPr>
              <a:t>NeelyQuinn.com</a:t>
            </a:r>
            <a:r>
              <a:rPr sz="3420"/>
              <a:t> </a:t>
            </a:r>
            <a:endParaRPr sz="3420"/>
          </a:p>
          <a:p>
            <a:pPr lvl="0" marL="422275" indent="-422275" defTabSz="554990">
              <a:spcBef>
                <a:spcPts val="3900"/>
              </a:spcBef>
              <a:defRPr sz="1800"/>
            </a:pPr>
            <a:r>
              <a:rPr sz="3420"/>
              <a:t>Wrote </a:t>
            </a:r>
            <a:r>
              <a:rPr i="1" sz="3420"/>
              <a:t>The Complete Idiot’s Guide to Eating Paleo</a:t>
            </a:r>
            <a:endParaRPr i="1" sz="3420"/>
          </a:p>
          <a:p>
            <a:pPr lvl="0" marL="422275" indent="-422275" defTabSz="554990">
              <a:spcBef>
                <a:spcPts val="3900"/>
              </a:spcBef>
              <a:defRPr sz="1800"/>
            </a:pPr>
            <a:r>
              <a:rPr sz="3420"/>
              <a:t>Host of the Women’s Weight Loss Solution Online Conference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80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Step 1: </a:t>
            </a:r>
            <a:endParaRPr b="1" sz="8000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8000">
                <a:solidFill>
                  <a:srgbClr val="0365C0"/>
                </a:solidFill>
              </a:rPr>
              <a:t>Set Goals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0365C0"/>
                </a:solidFill>
              </a:rPr>
              <a:t>What Are Your Goals?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xfrm>
            <a:off x="952500" y="29210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Must have a goal if we’re going to change our behavior with something so huge</a:t>
            </a:r>
            <a:endParaRPr sz="3600"/>
          </a:p>
          <a:p>
            <a:pPr lvl="0">
              <a:defRPr sz="1800"/>
            </a:pPr>
            <a:r>
              <a:rPr sz="3600"/>
              <a:t>Weight loss?</a:t>
            </a:r>
            <a:endParaRPr sz="3600"/>
          </a:p>
          <a:p>
            <a:pPr lvl="0">
              <a:defRPr sz="1800"/>
            </a:pPr>
            <a:r>
              <a:rPr sz="3600"/>
              <a:t>Feel better - stop symptoms of binge foods</a:t>
            </a:r>
            <a:endParaRPr sz="3600"/>
          </a:p>
          <a:p>
            <a:pPr lvl="0">
              <a:defRPr sz="1800"/>
            </a:pPr>
            <a:r>
              <a:rPr sz="3600"/>
              <a:t>Mine were to lose weight, climb better, feel more comfortable in my clothes, feel more in control</a:t>
            </a:r>
            <a:endParaRPr sz="3600"/>
          </a:p>
          <a:p>
            <a:pPr lvl="0">
              <a:defRPr sz="1800"/>
            </a:pPr>
            <a:r>
              <a:rPr sz="3600"/>
              <a:t>Write yours down and be specific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02412">
              <a:defRPr sz="1800"/>
            </a:pPr>
            <a:r>
              <a:rPr b="1" sz="688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Step 2:</a:t>
            </a:r>
            <a:r>
              <a:rPr sz="6880">
                <a:solidFill>
                  <a:srgbClr val="0365C0"/>
                </a:solidFill>
              </a:rPr>
              <a:t> </a:t>
            </a:r>
            <a:endParaRPr sz="6880">
              <a:solidFill>
                <a:srgbClr val="0365C0"/>
              </a:solidFill>
            </a:endParaRPr>
          </a:p>
          <a:p>
            <a:pPr lvl="0" defTabSz="502412">
              <a:defRPr sz="1800"/>
            </a:pPr>
            <a:r>
              <a:rPr sz="6880">
                <a:solidFill>
                  <a:srgbClr val="0365C0"/>
                </a:solidFill>
              </a:rPr>
              <a:t>Take Stock of Current Situation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0365C0"/>
                </a:solidFill>
              </a:rPr>
              <a:t>Taking Stock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Easy to ignore the details, allows you to keep behaving the same way</a:t>
            </a:r>
            <a:endParaRPr sz="2916"/>
          </a:p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Allow the details in with as little judgment as possible</a:t>
            </a:r>
            <a:endParaRPr sz="2916"/>
          </a:p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Weight, body fat %, measurements</a:t>
            </a:r>
            <a:endParaRPr sz="2916"/>
          </a:p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Health status</a:t>
            </a:r>
            <a:endParaRPr sz="2916"/>
          </a:p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Current caloric intake (HONESTLY)</a:t>
            </a:r>
            <a:endParaRPr sz="2916"/>
          </a:p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Current carbs, fat, protein intake</a:t>
            </a:r>
            <a:endParaRPr sz="2916"/>
          </a:p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How often are you binge-ing or eating due to stress?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0365C0"/>
                </a:solidFill>
              </a:rPr>
              <a:t>Put It In The Record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Get a journal and record all of those statistics and how you feel right now</a:t>
            </a:r>
            <a:endParaRPr sz="3600"/>
          </a:p>
          <a:p>
            <a:pPr lvl="0">
              <a:defRPr sz="1800"/>
            </a:pPr>
            <a:r>
              <a:rPr sz="3600"/>
              <a:t>Talk to someone (friend, partner, therapist) about how you feel about your health, diet, eating behaviors </a:t>
            </a:r>
            <a:endParaRPr sz="3600"/>
          </a:p>
          <a:p>
            <a:pPr lvl="0">
              <a:defRPr sz="1800"/>
            </a:pPr>
            <a:r>
              <a:rPr sz="3600"/>
              <a:t>Use </a:t>
            </a:r>
            <a:r>
              <a:rPr sz="3600" u="sng">
                <a:hlinkClick r:id="rId2" invalidUrl="" action="" tgtFrame="" tooltip="" history="1" highlightClick="0" endSnd="0"/>
              </a:rPr>
              <a:t>MyFitnessPal.com</a:t>
            </a:r>
            <a:r>
              <a:rPr sz="3600"/>
              <a:t> or </a:t>
            </a:r>
            <a:r>
              <a:rPr sz="3600" u="sng">
                <a:hlinkClick r:id="rId3" invalidUrl="" action="" tgtFrame="" tooltip="" history="1" highlightClick="0" endSnd="0"/>
              </a:rPr>
              <a:t>MyPaleoPal.com</a:t>
            </a:r>
            <a:r>
              <a:rPr sz="3600"/>
              <a:t> for a week</a:t>
            </a:r>
            <a:endParaRPr sz="3600"/>
          </a:p>
          <a:p>
            <a:pPr lvl="0">
              <a:defRPr sz="1800"/>
            </a:pPr>
            <a:r>
              <a:rPr sz="3600"/>
              <a:t>Find out how much you SHOULD be eating 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80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Step 3:</a:t>
            </a:r>
            <a:endParaRPr b="1" sz="8000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8000">
                <a:solidFill>
                  <a:srgbClr val="0365C0"/>
                </a:solidFill>
              </a:rPr>
              <a:t>Find Your Motivation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b="1" sz="72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200">
                <a:solidFill>
                  <a:srgbClr val="0365C0"/>
                </a:solidFill>
              </a:rPr>
              <a:t>What Is Your Motivation?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Be healthier so you can play with your kids/grandkids</a:t>
            </a:r>
            <a:endParaRPr sz="3600"/>
          </a:p>
          <a:p>
            <a:pPr lvl="0">
              <a:defRPr sz="1800"/>
            </a:pPr>
            <a:r>
              <a:rPr sz="3600"/>
              <a:t>Perform athletically at your best</a:t>
            </a:r>
            <a:endParaRPr sz="3600"/>
          </a:p>
          <a:p>
            <a:pPr lvl="0">
              <a:defRPr sz="1800"/>
            </a:pPr>
            <a:r>
              <a:rPr sz="3600"/>
              <a:t>Feel sexy</a:t>
            </a:r>
            <a:endParaRPr sz="3600"/>
          </a:p>
          <a:p>
            <a:pPr lvl="0">
              <a:defRPr sz="1800"/>
            </a:pPr>
            <a:r>
              <a:rPr sz="3600"/>
              <a:t>Feel less like a crack addict around sugar</a:t>
            </a:r>
            <a:endParaRPr sz="3600"/>
          </a:p>
          <a:p>
            <a:pPr lvl="0">
              <a:defRPr sz="1800"/>
            </a:pPr>
            <a:r>
              <a:rPr sz="3600"/>
              <a:t>Inspire people around you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b="1" sz="696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960">
                <a:solidFill>
                  <a:srgbClr val="0365C0"/>
                </a:solidFill>
              </a:rPr>
              <a:t>Other Possible Motivators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Taking care of yourself instead of everyone else</a:t>
            </a:r>
            <a:endParaRPr sz="3600"/>
          </a:p>
          <a:p>
            <a:pPr lvl="0">
              <a:defRPr sz="1800"/>
            </a:pPr>
            <a:r>
              <a:rPr sz="3600"/>
              <a:t>Finally feeling worthy of good health </a:t>
            </a:r>
            <a:endParaRPr sz="3600"/>
          </a:p>
          <a:p>
            <a:pPr lvl="0">
              <a:defRPr sz="1800"/>
            </a:pPr>
            <a:r>
              <a:rPr sz="3600"/>
              <a:t>Being elevated spiritually by good health and clean diet</a:t>
            </a:r>
            <a:endParaRPr sz="3600"/>
          </a:p>
          <a:p>
            <a:pPr lvl="0">
              <a:defRPr sz="1800"/>
            </a:pPr>
            <a:r>
              <a:rPr sz="3600"/>
              <a:t>Looking in the mirror and loving what you see</a:t>
            </a:r>
            <a:endParaRPr sz="3600"/>
          </a:p>
          <a:p>
            <a:pPr lvl="0">
              <a:defRPr sz="1800"/>
            </a:pPr>
            <a:r>
              <a:rPr sz="3600"/>
              <a:t>Fitting into favorite clothing again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14095">
              <a:defRPr sz="1800"/>
            </a:pPr>
            <a:r>
              <a:rPr b="1" sz="704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Step 4: </a:t>
            </a:r>
            <a:endParaRPr b="1" sz="7040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defTabSz="514095">
              <a:defRPr sz="1800"/>
            </a:pPr>
            <a:r>
              <a:rPr sz="7040">
                <a:solidFill>
                  <a:srgbClr val="0365C0"/>
                </a:solidFill>
              </a:rPr>
              <a:t>Binge Objectively</a:t>
            </a:r>
            <a:endParaRPr sz="7040">
              <a:solidFill>
                <a:srgbClr val="0365C0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Giving Yourself Permission to Binge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952500" y="28575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When you feel like bingeing, choose to binge.</a:t>
            </a:r>
            <a:endParaRPr sz="2916"/>
          </a:p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 Instead of, “I don’t want to and I really shouldn’t, but I guess this is happening now…,” it’s “I want to binge and I’m going to enjoy the hell out of this.”</a:t>
            </a:r>
            <a:endParaRPr sz="2916"/>
          </a:p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I used to announce it to my husband - all out in the open.</a:t>
            </a:r>
            <a:endParaRPr sz="2916"/>
          </a:p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No secrecy, no shame, it’s your choice - not something your body is driving you to do</a:t>
            </a:r>
            <a:endParaRPr sz="2916"/>
          </a:p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Discharges the emotional “naughty” and rebellious nature of it.</a:t>
            </a:r>
            <a:endParaRPr sz="2916"/>
          </a:p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Next time it’s not as tempting. 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b="1" sz="776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760">
                <a:solidFill>
                  <a:srgbClr val="0365C0"/>
                </a:solidFill>
              </a:rPr>
              <a:t>But More Importantly…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I used to be overweight and very unhealthy. </a:t>
            </a:r>
            <a:endParaRPr sz="3600"/>
          </a:p>
          <a:p>
            <a:pPr lvl="0">
              <a:defRPr sz="1800"/>
            </a:pPr>
            <a:r>
              <a:rPr sz="3600"/>
              <a:t>Food was my “boyfriend” and I overate at every meal.</a:t>
            </a:r>
            <a:endParaRPr sz="3600"/>
          </a:p>
          <a:p>
            <a:pPr lvl="0">
              <a:defRPr sz="1800"/>
            </a:pPr>
            <a:r>
              <a:rPr sz="3600"/>
              <a:t>I had binge days/weeks - couldn’t control myself</a:t>
            </a:r>
            <a:endParaRPr sz="3600"/>
          </a:p>
          <a:p>
            <a:pPr lvl="0">
              <a:defRPr sz="1800"/>
            </a:pPr>
            <a:r>
              <a:rPr sz="3600"/>
              <a:t>Afterward I’d purge through deprivation and exercise</a:t>
            </a:r>
            <a:endParaRPr sz="3600"/>
          </a:p>
          <a:p>
            <a:pPr lvl="0">
              <a:defRPr sz="1800"/>
            </a:pPr>
            <a:r>
              <a:rPr sz="3600"/>
              <a:t>Stopped the cycle finally - I’ll tell you how 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Why We Feel Guilt In The First Place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xfrm>
            <a:off x="952500" y="30099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373379" indent="-373379" defTabSz="490727">
              <a:spcBef>
                <a:spcPts val="3500"/>
              </a:spcBef>
              <a:defRPr sz="1800"/>
            </a:pPr>
            <a:r>
              <a:rPr sz="3024"/>
              <a:t>Actually quite a natural thing to do, evolutionarily</a:t>
            </a:r>
            <a:endParaRPr sz="3024"/>
          </a:p>
          <a:p>
            <a:pPr lvl="0" marL="373379" indent="-373379" defTabSz="490727">
              <a:spcBef>
                <a:spcPts val="3500"/>
              </a:spcBef>
              <a:defRPr sz="1800"/>
            </a:pPr>
            <a:r>
              <a:rPr sz="3024"/>
              <a:t>Often we feel like we’re rebelling against something or someone and the rebelling causes guilt</a:t>
            </a:r>
            <a:endParaRPr sz="3024"/>
          </a:p>
          <a:p>
            <a:pPr lvl="0" marL="373379" indent="-373379" defTabSz="490727">
              <a:spcBef>
                <a:spcPts val="3500"/>
              </a:spcBef>
              <a:defRPr sz="1800"/>
            </a:pPr>
            <a:r>
              <a:rPr sz="3024"/>
              <a:t>We’re told certain foods are bad so feel guilty eating them</a:t>
            </a:r>
            <a:endParaRPr sz="3024"/>
          </a:p>
          <a:p>
            <a:pPr lvl="0" marL="373379" indent="-373379" defTabSz="490727">
              <a:spcBef>
                <a:spcPts val="3500"/>
              </a:spcBef>
              <a:defRPr sz="1800"/>
            </a:pPr>
            <a:r>
              <a:rPr sz="3024"/>
              <a:t>Didn’t do anything to “deserve” the sweets you’re bingeing on</a:t>
            </a:r>
            <a:endParaRPr sz="3024"/>
          </a:p>
          <a:p>
            <a:pPr lvl="0" marL="373379" indent="-373379" defTabSz="490727">
              <a:spcBef>
                <a:spcPts val="3500"/>
              </a:spcBef>
              <a:defRPr sz="1800"/>
            </a:pPr>
            <a:r>
              <a:rPr sz="3024"/>
              <a:t>Maybe bingeing because you feel bad about your behavior and parents used to punish you by depriving you of food </a:t>
            </a:r>
            <a:endParaRPr sz="3024"/>
          </a:p>
          <a:p>
            <a:pPr lvl="0" marL="373379" indent="-373379" defTabSz="490727">
              <a:spcBef>
                <a:spcPts val="3500"/>
              </a:spcBef>
              <a:defRPr sz="1800"/>
            </a:pPr>
            <a:r>
              <a:rPr sz="3024"/>
              <a:t>Guilty because you know this binge will make you gain weight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b="1" sz="776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760">
                <a:solidFill>
                  <a:srgbClr val="0365C0"/>
                </a:solidFill>
              </a:rPr>
              <a:t>Should We Feel Guilty?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952500" y="21463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No, we’re allowed to eat whatever we want, technically.</a:t>
            </a:r>
            <a:endParaRPr sz="3600"/>
          </a:p>
          <a:p>
            <a:pPr lvl="0">
              <a:defRPr sz="1800"/>
            </a:pPr>
            <a:r>
              <a:rPr sz="3600"/>
              <a:t>Just have to get it straight what WE WANT. Sometimes we confuse what we we want with what we shouldn’t have.</a:t>
            </a:r>
            <a:endParaRPr sz="3600"/>
          </a:p>
          <a:p>
            <a:pPr lvl="0">
              <a:defRPr sz="1800"/>
            </a:pPr>
            <a:r>
              <a:rPr sz="3600"/>
              <a:t>Guilt keeps binge cycle going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0365C0"/>
                </a:solidFill>
              </a:rPr>
              <a:t>Binge Cycle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xfrm>
            <a:off x="1714500" y="2609850"/>
            <a:ext cx="6818263" cy="6286500"/>
          </a:xfrm>
          <a:prstGeom prst="rect">
            <a:avLst/>
          </a:prstGeom>
        </p:spPr>
        <p:txBody>
          <a:bodyPr/>
          <a:lstStyle/>
          <a:p>
            <a:pPr lvl="0" marL="386715" indent="-386715" defTabSz="508254">
              <a:spcBef>
                <a:spcPts val="3600"/>
              </a:spcBef>
              <a:defRPr sz="1800"/>
            </a:pPr>
            <a:r>
              <a:rPr sz="3132"/>
              <a:t>Binge </a:t>
            </a:r>
            <a:endParaRPr sz="3132"/>
          </a:p>
          <a:p>
            <a:pPr lvl="0" marL="386715" indent="-386715" defTabSz="508254">
              <a:spcBef>
                <a:spcPts val="3600"/>
              </a:spcBef>
              <a:defRPr sz="1800"/>
            </a:pPr>
            <a:r>
              <a:rPr sz="3132"/>
              <a:t>Guilt</a:t>
            </a:r>
            <a:endParaRPr sz="3132"/>
          </a:p>
          <a:p>
            <a:pPr lvl="0" marL="386715" indent="-386715" defTabSz="508254">
              <a:spcBef>
                <a:spcPts val="3600"/>
              </a:spcBef>
              <a:defRPr sz="1800"/>
            </a:pPr>
            <a:r>
              <a:rPr sz="3132"/>
              <a:t>Deprivation/Purge/Punishment</a:t>
            </a:r>
            <a:endParaRPr sz="3132"/>
          </a:p>
          <a:p>
            <a:pPr lvl="0" marL="386715" indent="-386715" defTabSz="508254">
              <a:spcBef>
                <a:spcPts val="3600"/>
              </a:spcBef>
              <a:defRPr sz="1800"/>
            </a:pPr>
            <a:r>
              <a:rPr sz="3132"/>
              <a:t>Natural cravings due to deprivation</a:t>
            </a:r>
            <a:endParaRPr sz="3132"/>
          </a:p>
          <a:p>
            <a:pPr lvl="0" marL="386715" indent="-386715" defTabSz="508254">
              <a:spcBef>
                <a:spcPts val="3600"/>
              </a:spcBef>
              <a:defRPr sz="1800"/>
            </a:pPr>
            <a:r>
              <a:rPr sz="3132"/>
              <a:t>Binge</a:t>
            </a:r>
            <a:endParaRPr sz="3132"/>
          </a:p>
          <a:p>
            <a:pPr lvl="0" marL="386715" indent="-386715" defTabSz="508254">
              <a:spcBef>
                <a:spcPts val="3600"/>
              </a:spcBef>
              <a:defRPr sz="1800"/>
            </a:pPr>
            <a:r>
              <a:rPr sz="3132"/>
              <a:t>Guilt</a:t>
            </a:r>
            <a:endParaRPr sz="3132"/>
          </a:p>
          <a:p>
            <a:pPr lvl="0" marL="386715" indent="-386715" defTabSz="508254">
              <a:spcBef>
                <a:spcPts val="3600"/>
              </a:spcBef>
              <a:defRPr sz="1800"/>
            </a:pPr>
            <a:r>
              <a:rPr sz="3132"/>
              <a:t>And So On…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0365C0"/>
                </a:solidFill>
              </a:rPr>
              <a:t>Be A Fly On The Wall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When you do this binge-by-choice, be a casual observer - no judgment.</a:t>
            </a:r>
            <a:endParaRPr sz="3600"/>
          </a:p>
          <a:p>
            <a:pPr lvl="0">
              <a:defRPr sz="1800"/>
            </a:pPr>
            <a:r>
              <a:rPr sz="3600"/>
              <a:t>How do you feel throughout?</a:t>
            </a:r>
            <a:endParaRPr sz="3600"/>
          </a:p>
          <a:p>
            <a:pPr lvl="0">
              <a:defRPr sz="1800"/>
            </a:pPr>
            <a:r>
              <a:rPr sz="3600"/>
              <a:t>How do you feel afterward?</a:t>
            </a:r>
            <a:endParaRPr sz="3600"/>
          </a:p>
          <a:p>
            <a:pPr lvl="0">
              <a:defRPr sz="1800"/>
            </a:pPr>
            <a:r>
              <a:rPr sz="3600"/>
              <a:t>How is this benefitting you? </a:t>
            </a:r>
            <a:endParaRPr sz="3600"/>
          </a:p>
          <a:p>
            <a:pPr lvl="0">
              <a:defRPr sz="1800"/>
            </a:pPr>
            <a:r>
              <a:rPr sz="3600"/>
              <a:t>How is this hurting you?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02412">
              <a:defRPr sz="1800"/>
            </a:pPr>
            <a:r>
              <a:rPr b="1" sz="688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Step 5: </a:t>
            </a:r>
            <a:endParaRPr b="1" sz="6880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defTabSz="502412">
              <a:defRPr sz="1800"/>
            </a:pPr>
            <a:r>
              <a:rPr sz="6880">
                <a:solidFill>
                  <a:srgbClr val="0365C0"/>
                </a:solidFill>
              </a:rPr>
              <a:t>What Are You Hungry For?</a:t>
            </a:r>
            <a:endParaRPr sz="6880">
              <a:solidFill>
                <a:srgbClr val="0365C0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Getting To Know Your Hunger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Before each time you eat, ask yourself these questions:</a:t>
            </a:r>
            <a:endParaRPr sz="3600"/>
          </a:p>
          <a:p>
            <a:pPr lvl="2">
              <a:defRPr sz="1800"/>
            </a:pPr>
            <a:r>
              <a:rPr sz="3600"/>
              <a:t>Am I hungry?</a:t>
            </a:r>
            <a:endParaRPr sz="3600"/>
          </a:p>
          <a:p>
            <a:pPr lvl="2">
              <a:defRPr sz="1800"/>
            </a:pPr>
            <a:r>
              <a:rPr sz="3600"/>
              <a:t>How hungry am I?</a:t>
            </a:r>
            <a:endParaRPr sz="3600"/>
          </a:p>
          <a:p>
            <a:pPr lvl="2">
              <a:defRPr sz="1800"/>
            </a:pPr>
            <a:r>
              <a:rPr sz="3600"/>
              <a:t>What is my body craving? (Different than mind)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Check In With Hunger Often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xfrm>
            <a:off x="952500" y="27686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If you decide you’re indeed hungry and you get something to eat…</a:t>
            </a:r>
            <a:endParaRPr sz="3600"/>
          </a:p>
          <a:p>
            <a:pPr lvl="0">
              <a:defRPr sz="1800"/>
            </a:pPr>
            <a:r>
              <a:rPr sz="3600"/>
              <a:t>Check in every couple bites. Stop eating and ask yourself if you’re still hungry or just eating to eat.</a:t>
            </a:r>
            <a:endParaRPr sz="3600"/>
          </a:p>
          <a:p>
            <a:pPr lvl="0">
              <a:defRPr sz="1800"/>
            </a:pPr>
            <a:r>
              <a:rPr sz="3600"/>
              <a:t>Put the food away when you’re no longer hungry. (Not when you’re stuffed - just no longer hungry.)</a:t>
            </a:r>
            <a:endParaRPr sz="3600"/>
          </a:p>
          <a:p>
            <a:pPr lvl="0">
              <a:defRPr sz="1800"/>
            </a:pPr>
            <a:r>
              <a:rPr sz="3600"/>
              <a:t>You’ll get to know the difference between hungry, satisfied, and stuffed as time goes on.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If You’re Not Actually Hungry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xfrm>
            <a:off x="952500" y="23622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Celebrate! You’ve just made a huge leap forward, recognizing that you want to eat, but you’re not actually hungry!! </a:t>
            </a:r>
            <a:endParaRPr sz="3600"/>
          </a:p>
          <a:p>
            <a:pPr lvl="0">
              <a:defRPr sz="1800"/>
            </a:pPr>
            <a:r>
              <a:rPr sz="3600"/>
              <a:t>Major first step.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b="1" sz="696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960">
                <a:solidFill>
                  <a:srgbClr val="0365C0"/>
                </a:solidFill>
              </a:rPr>
              <a:t>What To Do Instead of Eat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xfrm>
            <a:off x="1206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Commit to the following if you want to eat because of anxiety, loneliness, shame, boredom, etc:</a:t>
            </a:r>
            <a:endParaRPr sz="3168"/>
          </a:p>
          <a:p>
            <a:pPr lvl="2" marL="1173480" indent="-391159" defTabSz="514095">
              <a:spcBef>
                <a:spcPts val="3600"/>
              </a:spcBef>
              <a:buSzPct val="45000"/>
              <a:buBlip>
                <a:blip r:embed="rId2"/>
              </a:buBlip>
              <a:defRPr sz="1800"/>
            </a:pPr>
            <a:r>
              <a:rPr sz="3168"/>
              <a:t>5 Deep Breaths</a:t>
            </a:r>
            <a:endParaRPr sz="3168"/>
          </a:p>
          <a:p>
            <a:pPr lvl="2" marL="1173480" indent="-391159" defTabSz="514095">
              <a:spcBef>
                <a:spcPts val="3600"/>
              </a:spcBef>
              <a:buSzPct val="45000"/>
              <a:buBlip>
                <a:blip r:embed="rId2"/>
              </a:buBlip>
              <a:defRPr sz="1800"/>
            </a:pPr>
            <a:r>
              <a:rPr sz="3168"/>
              <a:t>Take a walk (even 2 minutes is helpful)</a:t>
            </a:r>
            <a:endParaRPr sz="3168"/>
          </a:p>
          <a:p>
            <a:pPr lvl="2" marL="1173480" indent="-391159" defTabSz="514095">
              <a:spcBef>
                <a:spcPts val="3600"/>
              </a:spcBef>
              <a:buSzPct val="45000"/>
              <a:buBlip>
                <a:blip r:embed="rId2"/>
              </a:buBlip>
              <a:defRPr sz="1800"/>
            </a:pPr>
            <a:r>
              <a:rPr sz="3168"/>
              <a:t>Drink a glass of water</a:t>
            </a:r>
            <a:endParaRPr sz="3168"/>
          </a:p>
          <a:p>
            <a:pPr lvl="2" marL="1173480" indent="-391159" defTabSz="514095">
              <a:spcBef>
                <a:spcPts val="3600"/>
              </a:spcBef>
              <a:buSzPct val="45000"/>
              <a:buBlip>
                <a:blip r:embed="rId2"/>
              </a:buBlip>
              <a:defRPr sz="1800"/>
            </a:pPr>
            <a:r>
              <a:rPr sz="3168"/>
              <a:t>Sit and think about why you’re upset instead of stuffing it</a:t>
            </a:r>
            <a:endParaRPr sz="3168"/>
          </a:p>
          <a:p>
            <a:pPr lvl="2" marL="1173480" indent="-391159" defTabSz="514095">
              <a:spcBef>
                <a:spcPts val="3600"/>
              </a:spcBef>
              <a:buSzPct val="45000"/>
              <a:buBlip>
                <a:blip r:embed="rId2"/>
              </a:buBlip>
              <a:defRPr sz="1800"/>
            </a:pPr>
            <a:r>
              <a:rPr sz="3168"/>
              <a:t>Ask yourself if eating will help the problem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What To Do Instead of Eat (cont)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xfrm>
            <a:off x="1092200" y="32258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Take out the emotion in a more appropriate way</a:t>
            </a:r>
            <a:endParaRPr sz="3600"/>
          </a:p>
          <a:p>
            <a:pPr lvl="2">
              <a:defRPr sz="1800"/>
            </a:pPr>
            <a:r>
              <a:rPr sz="3600"/>
              <a:t>Exercise</a:t>
            </a:r>
            <a:endParaRPr sz="3600"/>
          </a:p>
          <a:p>
            <a:pPr lvl="2">
              <a:defRPr sz="1800"/>
            </a:pPr>
            <a:r>
              <a:rPr sz="3600"/>
              <a:t>Talk to a friend, mom, confidante</a:t>
            </a:r>
            <a:endParaRPr sz="3600"/>
          </a:p>
          <a:p>
            <a:pPr lvl="2">
              <a:defRPr sz="1800"/>
            </a:pPr>
            <a:r>
              <a:rPr sz="3600"/>
              <a:t>Fix the problem </a:t>
            </a:r>
            <a:endParaRPr sz="3600"/>
          </a:p>
          <a:p>
            <a:pPr lvl="2">
              <a:defRPr sz="1800"/>
            </a:pPr>
            <a:r>
              <a:rPr sz="3600"/>
              <a:t>Journal about it</a:t>
            </a:r>
            <a:endParaRPr sz="3600"/>
          </a:p>
          <a:p>
            <a:pPr lvl="2">
              <a:defRPr sz="1800"/>
            </a:pPr>
            <a:r>
              <a:rPr sz="3600"/>
              <a:t>Art or other hobby to express yourself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223440"/>
            <a:ext cx="4300415" cy="6260710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grpSp>
        <p:nvGrpSpPr>
          <p:cNvPr id="46" name="Group 46"/>
          <p:cNvGrpSpPr/>
          <p:nvPr/>
        </p:nvGrpSpPr>
        <p:grpSpPr>
          <a:xfrm>
            <a:off x="7332265" y="3841170"/>
            <a:ext cx="4456963" cy="5713185"/>
            <a:chOff x="-126999" y="-88899"/>
            <a:chExt cx="4456961" cy="5713184"/>
          </a:xfrm>
        </p:grpSpPr>
        <p:pic>
          <p:nvPicPr>
            <p:cNvPr id="45" name="Scan 13.jpeg"/>
            <p:cNvPicPr/>
            <p:nvPr/>
          </p:nvPicPr>
          <p:blipFill>
            <a:blip r:embed="rId3">
              <a:extLst/>
            </a:blip>
            <a:srcRect l="7476" t="29595" r="56584" b="408"/>
            <a:stretch>
              <a:fillRect/>
            </a:stretch>
          </p:blipFill>
          <p:spPr>
            <a:xfrm>
              <a:off x="0" y="0"/>
              <a:ext cx="4202962" cy="53829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27000" y="-88900"/>
              <a:ext cx="4456962" cy="5713185"/>
            </a:xfrm>
            <a:prstGeom prst="rect">
              <a:avLst/>
            </a:prstGeom>
            <a:effectLst/>
          </p:spPr>
        </p:pic>
      </p:grpSp>
      <p:grpSp>
        <p:nvGrpSpPr>
          <p:cNvPr id="49" name="Group 49"/>
          <p:cNvGrpSpPr/>
          <p:nvPr/>
        </p:nvGrpSpPr>
        <p:grpSpPr>
          <a:xfrm>
            <a:off x="6827236" y="1152618"/>
            <a:ext cx="4531928" cy="1504764"/>
            <a:chOff x="-53881" y="-53881"/>
            <a:chExt cx="4531927" cy="1504763"/>
          </a:xfrm>
        </p:grpSpPr>
        <p:sp>
          <p:nvSpPr>
            <p:cNvPr id="48" name="Shape 48"/>
            <p:cNvSpPr/>
            <p:nvPr/>
          </p:nvSpPr>
          <p:spPr>
            <a:xfrm>
              <a:off x="0" y="0"/>
              <a:ext cx="4424165" cy="139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8000">
                  <a:solidFill>
                    <a:srgbClr val="00882B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8000">
                  <a:solidFill>
                    <a:srgbClr val="00882B"/>
                  </a:solidFill>
                </a:rPr>
                <a:t>BEFORE</a:t>
              </a:r>
            </a:p>
          </p:txBody>
        </p:sp>
        <p:pic>
          <p:nvPicPr>
            <p:cNvPr id="47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53882" y="-53882"/>
              <a:ext cx="4531928" cy="150476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Commit To Trying Something Different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xfrm>
            <a:off x="952500" y="29845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413384" indent="-413384" defTabSz="543305">
              <a:spcBef>
                <a:spcPts val="3900"/>
              </a:spcBef>
              <a:defRPr sz="1800"/>
            </a:pPr>
            <a:r>
              <a:rPr sz="3348"/>
              <a:t>Knowing that if it fails, you can eat instead. </a:t>
            </a:r>
            <a:endParaRPr sz="3348"/>
          </a:p>
          <a:p>
            <a:pPr lvl="0" marL="413384" indent="-413384" defTabSz="543305">
              <a:spcBef>
                <a:spcPts val="3900"/>
              </a:spcBef>
              <a:defRPr sz="1800"/>
            </a:pPr>
            <a:r>
              <a:rPr sz="3348"/>
              <a:t>This is a process and you’re not going to be perfect right away. </a:t>
            </a:r>
            <a:endParaRPr sz="3348"/>
          </a:p>
          <a:p>
            <a:pPr lvl="0" marL="413384" indent="-413384" defTabSz="543305">
              <a:spcBef>
                <a:spcPts val="3900"/>
              </a:spcBef>
              <a:defRPr sz="1800"/>
            </a:pPr>
            <a:r>
              <a:rPr sz="3348"/>
              <a:t>You don’t want to feel like you don’t have a choice about it - that’s what got you into this in the first place (feeling like you couldn’t choose to NOT eat)</a:t>
            </a:r>
            <a:endParaRPr sz="3348"/>
          </a:p>
          <a:p>
            <a:pPr lvl="0" marL="413384" indent="-413384" defTabSz="543305">
              <a:spcBef>
                <a:spcPts val="3900"/>
              </a:spcBef>
              <a:defRPr sz="1800"/>
            </a:pPr>
            <a:r>
              <a:rPr sz="3348"/>
              <a:t>Eventually, if you can stay objective and non-judgmental, you will begin to make better choices for yourself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25779">
              <a:defRPr sz="1800"/>
            </a:pPr>
            <a:r>
              <a:rPr b="1" sz="72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Step 6:</a:t>
            </a:r>
            <a:endParaRPr b="1" sz="7200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defTabSz="525779">
              <a:defRPr sz="1800"/>
            </a:pPr>
            <a:r>
              <a:rPr sz="7200">
                <a:solidFill>
                  <a:srgbClr val="0365C0"/>
                </a:solidFill>
              </a:rPr>
              <a:t>Psychotherapize Yourself</a:t>
            </a: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Get To The Root Of The Problem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xfrm>
            <a:off x="952500" y="2746821"/>
            <a:ext cx="11099800" cy="394607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You may or may not need a therapist for this</a:t>
            </a:r>
            <a:endParaRPr sz="3600"/>
          </a:p>
          <a:p>
            <a:pPr lvl="0">
              <a:defRPr sz="1800"/>
            </a:pPr>
            <a:r>
              <a:rPr sz="3600"/>
              <a:t>Often an underlying issue that makes people binge</a:t>
            </a: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b="1" sz="736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360">
                <a:solidFill>
                  <a:srgbClr val="0365C0"/>
                </a:solidFill>
              </a:rPr>
              <a:t>Common Root Problems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Don’t feel worthy of feeling good or looking good </a:t>
            </a:r>
            <a:endParaRPr sz="3600"/>
          </a:p>
          <a:p>
            <a:pPr lvl="0">
              <a:defRPr sz="1800"/>
            </a:pPr>
            <a:r>
              <a:rPr sz="3600"/>
              <a:t>Don’t want to get hurt in relationship, so make yourself unattractive</a:t>
            </a:r>
            <a:endParaRPr sz="3600"/>
          </a:p>
          <a:p>
            <a:pPr lvl="0">
              <a:defRPr sz="1800"/>
            </a:pPr>
            <a:r>
              <a:rPr sz="3600"/>
              <a:t>You were told you were a failure, you believed it, so being overweight just makes sense for a “failure”</a:t>
            </a:r>
            <a:endParaRPr sz="3600"/>
          </a:p>
          <a:p>
            <a:pPr lvl="0">
              <a:defRPr sz="1800"/>
            </a:pPr>
            <a:r>
              <a:rPr sz="3600"/>
              <a:t>Afraid of success &amp; getting attention from people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Is There A Person Who Is Holding You Back?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952500" y="29718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395604" indent="-395604" defTabSz="519937">
              <a:spcBef>
                <a:spcPts val="3700"/>
              </a:spcBef>
              <a:defRPr sz="1800"/>
            </a:pPr>
            <a:r>
              <a:rPr sz="3204"/>
              <a:t>Did your mom, dad, brother, spouse, etc tell you that you’ll “never get it right” or some other degrading comment? </a:t>
            </a:r>
            <a:endParaRPr sz="3204"/>
          </a:p>
          <a:p>
            <a:pPr lvl="0" marL="395604" indent="-395604" defTabSz="519937">
              <a:spcBef>
                <a:spcPts val="3700"/>
              </a:spcBef>
              <a:defRPr sz="1800"/>
            </a:pPr>
            <a:r>
              <a:rPr sz="3204"/>
              <a:t>Now you feel like a failure and you “can’t” stop the bingeing and get healthy</a:t>
            </a:r>
            <a:endParaRPr sz="3204"/>
          </a:p>
          <a:p>
            <a:pPr lvl="0" marL="395604" indent="-395604" defTabSz="519937">
              <a:spcBef>
                <a:spcPts val="3700"/>
              </a:spcBef>
              <a:defRPr sz="1800"/>
            </a:pPr>
            <a:r>
              <a:rPr sz="3204"/>
              <a:t>Can you have a conversation with that person and tell them how it’s affecting your life?</a:t>
            </a:r>
            <a:endParaRPr sz="3204"/>
          </a:p>
          <a:p>
            <a:pPr lvl="0" marL="395604" indent="-395604" defTabSz="519937">
              <a:spcBef>
                <a:spcPts val="3700"/>
              </a:spcBef>
              <a:defRPr sz="1800"/>
            </a:pPr>
            <a:r>
              <a:rPr sz="3204"/>
              <a:t>Even an imaginary conversation (alone but out loud)?</a:t>
            </a:r>
            <a:endParaRPr sz="3204"/>
          </a:p>
          <a:p>
            <a:pPr lvl="0" marL="395604" indent="-395604" defTabSz="519937">
              <a:spcBef>
                <a:spcPts val="3700"/>
              </a:spcBef>
              <a:defRPr sz="1800"/>
            </a:pPr>
            <a:r>
              <a:rPr sz="3204"/>
              <a:t>Ask yourself if their opinion is worth your health…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Is There A Situation Holding You Back?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xfrm>
            <a:off x="952500" y="29337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Many people have traumatic sexual experiences, and then make themselves less desirable by gaining weight.</a:t>
            </a:r>
            <a:endParaRPr sz="3600"/>
          </a:p>
          <a:p>
            <a:pPr lvl="0">
              <a:defRPr sz="1800"/>
            </a:pPr>
            <a:r>
              <a:rPr sz="3600"/>
              <a:t>Ask yourself if this is a valid coping mechanism and if it’s serving you well. </a:t>
            </a:r>
            <a:endParaRPr sz="3600"/>
          </a:p>
          <a:p>
            <a:pPr lvl="0">
              <a:defRPr sz="1800"/>
            </a:pPr>
            <a:r>
              <a:rPr sz="3600"/>
              <a:t>Even though trying to avoid negative attention, you might actually get negative attention </a:t>
            </a:r>
            <a:r>
              <a:rPr i="1" sz="3600"/>
              <a:t>because of the fact </a:t>
            </a:r>
            <a:r>
              <a:rPr sz="3600"/>
              <a:t>that you’re now overweight</a:t>
            </a:r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My Issue Was Thinking I Would Starve</a:t>
            </a:r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xfrm>
            <a:off x="952500" y="2590800"/>
            <a:ext cx="11099800" cy="5105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Don’t know why - I’ve never gone hungry</a:t>
            </a:r>
            <a:endParaRPr sz="3600"/>
          </a:p>
          <a:p>
            <a:pPr lvl="0">
              <a:defRPr sz="1800"/>
            </a:pPr>
            <a:r>
              <a:rPr sz="3600"/>
              <a:t>Somewhere in the back of my mind I thought I’d never get food again, so may as well eat up </a:t>
            </a:r>
            <a:endParaRPr sz="3600"/>
          </a:p>
          <a:p>
            <a:pPr lvl="0">
              <a:defRPr sz="1800"/>
            </a:pPr>
            <a:r>
              <a:rPr sz="3600"/>
              <a:t>Maybe a past life thing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0365C0"/>
                </a:solidFill>
              </a:rPr>
              <a:t>Rock Ritual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952500" y="28448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431165" indent="-431165" defTabSz="566674">
              <a:spcBef>
                <a:spcPts val="4000"/>
              </a:spcBef>
              <a:defRPr sz="1800"/>
            </a:pPr>
            <a:r>
              <a:rPr sz="3492"/>
              <a:t>I do a rock ritual whenever I’m trying to let go of beliefs or fears that are holding me back.</a:t>
            </a:r>
            <a:endParaRPr sz="3492"/>
          </a:p>
          <a:p>
            <a:pPr lvl="0" marL="431165" indent="-431165" defTabSz="566674">
              <a:spcBef>
                <a:spcPts val="4000"/>
              </a:spcBef>
              <a:defRPr sz="1800"/>
            </a:pPr>
            <a:r>
              <a:rPr sz="3492"/>
              <a:t>I go to a body of water (doesn’t matter how small), pick up some rocks. </a:t>
            </a:r>
            <a:endParaRPr sz="3492"/>
          </a:p>
          <a:p>
            <a:pPr lvl="0" marL="431165" indent="-431165" defTabSz="566674">
              <a:spcBef>
                <a:spcPts val="4000"/>
              </a:spcBef>
              <a:defRPr sz="1800"/>
            </a:pPr>
            <a:r>
              <a:rPr sz="3492"/>
              <a:t>For every rock, there is a belief that is not serving me (“I will never get food again after my next meal,” etc)</a:t>
            </a:r>
            <a:endParaRPr sz="3492"/>
          </a:p>
          <a:p>
            <a:pPr lvl="0" marL="431165" indent="-431165" defTabSz="566674">
              <a:spcBef>
                <a:spcPts val="4000"/>
              </a:spcBef>
              <a:defRPr sz="1800"/>
            </a:pPr>
            <a:r>
              <a:rPr sz="3492"/>
              <a:t>Say the belief out loud, throw the rock in the water, watch it disappear.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0365C0"/>
                </a:solidFill>
              </a:rPr>
              <a:t>Hindering Beliefs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I have to be like my community or I won’t be loved.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I don’t have the energy or time to make changes.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I’ll never succeed.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If I don’t succeed now, people won’t love me.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I don’t deserve to feel and look healthier.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I can’t control my own behaviors around food.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Self fulfilling prophecies.</a:t>
            </a:r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0365C0"/>
                </a:solidFill>
              </a:rPr>
              <a:t>What Then?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When you figure out the root cause, often just saying it out loud and thinking about it objectively will help you see that it’s irrational or not serving you. </a:t>
            </a:r>
            <a:endParaRPr sz="3600"/>
          </a:p>
          <a:p>
            <a:pPr lvl="0">
              <a:defRPr sz="1800"/>
            </a:pPr>
            <a:r>
              <a:rPr sz="3600"/>
              <a:t>Paradox ex: Protecting yourself from finding a relationship when all you really want is a spouse and family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3"/>
          <p:cNvGrpSpPr/>
          <p:nvPr/>
        </p:nvGrpSpPr>
        <p:grpSpPr>
          <a:xfrm>
            <a:off x="6591299" y="4981227"/>
            <a:ext cx="5714852" cy="4124673"/>
            <a:chOff x="-126999" y="-88900"/>
            <a:chExt cx="5714851" cy="4124672"/>
          </a:xfrm>
        </p:grpSpPr>
        <p:pic>
          <p:nvPicPr>
            <p:cNvPr id="52" name="2Neely+Seth_027a.jpg"/>
            <p:cNvPicPr/>
            <p:nvPr/>
          </p:nvPicPr>
          <p:blipFill>
            <a:blip r:embed="rId2">
              <a:extLst/>
            </a:blip>
            <a:srcRect l="7469" t="19956" r="30661" b="15567"/>
            <a:stretch>
              <a:fillRect/>
            </a:stretch>
          </p:blipFill>
          <p:spPr>
            <a:xfrm>
              <a:off x="0" y="0"/>
              <a:ext cx="5460852" cy="37944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714852" cy="4124673"/>
            </a:xfrm>
            <a:prstGeom prst="rect">
              <a:avLst/>
            </a:prstGeom>
            <a:effectLst/>
          </p:spPr>
        </p:pic>
      </p:grpSp>
      <p:grpSp>
        <p:nvGrpSpPr>
          <p:cNvPr id="56" name="Group 56"/>
          <p:cNvGrpSpPr/>
          <p:nvPr/>
        </p:nvGrpSpPr>
        <p:grpSpPr>
          <a:xfrm>
            <a:off x="6591300" y="806450"/>
            <a:ext cx="5588000" cy="4102100"/>
            <a:chOff x="-127000" y="-88900"/>
            <a:chExt cx="5588000" cy="4102100"/>
          </a:xfrm>
        </p:grpSpPr>
        <p:pic>
          <p:nvPicPr>
            <p:cNvPr id="55" name="the-gift-red-rocks.jpg"/>
            <p:cNvPicPr/>
            <p:nvPr/>
          </p:nvPicPr>
          <p:blipFill>
            <a:blip r:embed="rId4">
              <a:extLst/>
            </a:blip>
            <a:srcRect l="0" t="13426" r="0" b="39448"/>
            <a:stretch>
              <a:fillRect/>
            </a:stretch>
          </p:blipFill>
          <p:spPr>
            <a:xfrm>
              <a:off x="0" y="0"/>
              <a:ext cx="5334000" cy="3771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4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27000" y="-88900"/>
              <a:ext cx="5588000" cy="4102100"/>
            </a:xfrm>
            <a:prstGeom prst="rect">
              <a:avLst/>
            </a:prstGeom>
            <a:effectLst/>
          </p:spPr>
        </p:pic>
      </p:grpSp>
      <p:grpSp>
        <p:nvGrpSpPr>
          <p:cNvPr id="59" name="Group 59"/>
          <p:cNvGrpSpPr/>
          <p:nvPr/>
        </p:nvGrpSpPr>
        <p:grpSpPr>
          <a:xfrm>
            <a:off x="825500" y="800100"/>
            <a:ext cx="5588000" cy="8305800"/>
            <a:chOff x="-127000" y="-88900"/>
            <a:chExt cx="5588000" cy="8305800"/>
          </a:xfrm>
        </p:grpSpPr>
        <p:pic>
          <p:nvPicPr>
            <p:cNvPr id="58" name="_ROS9850-82.jpg"/>
            <p:cNvPicPr/>
            <p:nvPr/>
          </p:nvPicPr>
          <p:blipFill>
            <a:blip r:embed="rId6">
              <a:extLst/>
            </a:blip>
            <a:srcRect l="27707" t="0" r="27707" b="0"/>
            <a:stretch>
              <a:fillRect/>
            </a:stretch>
          </p:blipFill>
          <p:spPr>
            <a:xfrm>
              <a:off x="0" y="0"/>
              <a:ext cx="5334000" cy="7975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7" name="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27000" y="-88900"/>
              <a:ext cx="5588000" cy="8305800"/>
            </a:xfrm>
            <a:prstGeom prst="rect">
              <a:avLst/>
            </a:prstGeom>
            <a:effectLst/>
          </p:spPr>
        </p:pic>
      </p:grpSp>
      <p:grpSp>
        <p:nvGrpSpPr>
          <p:cNvPr id="62" name="Group 62"/>
          <p:cNvGrpSpPr/>
          <p:nvPr/>
        </p:nvGrpSpPr>
        <p:grpSpPr>
          <a:xfrm>
            <a:off x="5111793" y="4086318"/>
            <a:ext cx="2781214" cy="1504764"/>
            <a:chOff x="-53881" y="-53881"/>
            <a:chExt cx="2781212" cy="1504763"/>
          </a:xfrm>
        </p:grpSpPr>
        <p:sp>
          <p:nvSpPr>
            <p:cNvPr id="61" name="Shape 61"/>
            <p:cNvSpPr/>
            <p:nvPr/>
          </p:nvSpPr>
          <p:spPr>
            <a:xfrm>
              <a:off x="0" y="0"/>
              <a:ext cx="2673450" cy="1397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8000">
                  <a:solidFill>
                    <a:srgbClr val="B36AE2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8000">
                  <a:solidFill>
                    <a:srgbClr val="B36AE2"/>
                  </a:solidFill>
                </a:rPr>
                <a:t>NOW</a:t>
              </a:r>
            </a:p>
          </p:txBody>
        </p:sp>
        <p:pic>
          <p:nvPicPr>
            <p:cNvPr id="60" name="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53882" y="-53882"/>
              <a:ext cx="2781213" cy="150476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0365C0"/>
                </a:solidFill>
              </a:rPr>
              <a:t>Feeling Deprived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Feeling deprived on a low-carb, low calorie, Paleo/Primal diet. </a:t>
            </a:r>
            <a:endParaRPr sz="3600"/>
          </a:p>
          <a:p>
            <a:pPr lvl="0">
              <a:defRPr sz="1800"/>
            </a:pPr>
            <a:r>
              <a:rPr sz="3600"/>
              <a:t>You become resentful, which causes rebellion, which causes bingeing (“Screw this - I feel like I’m in jail!”)</a:t>
            </a:r>
            <a:endParaRPr sz="3600"/>
          </a:p>
          <a:p>
            <a:pPr lvl="0">
              <a:defRPr sz="1800"/>
            </a:pPr>
            <a:r>
              <a:rPr sz="3600"/>
              <a:t>Feeling deprived makes people feel like victims. (“Poooooor me. I can’t eat that cake anymore like everyone else…”)</a:t>
            </a:r>
          </a:p>
        </p:txBody>
      </p: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0365C0"/>
                </a:solidFill>
              </a:rPr>
              <a:t>You Are Not A Victim of Your Diet</a:t>
            </a: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l">
              <a:spcBef>
                <a:spcPts val="4200"/>
              </a:spcBef>
              <a:defRPr sz="1800"/>
            </a:pPr>
            <a:r>
              <a:rPr sz="4600">
                <a:solidFill>
                  <a:srgbClr val="0365C0"/>
                </a:solidFill>
              </a:rPr>
              <a:t>YOU’RE in control of what you eat - nobody is </a:t>
            </a:r>
            <a:r>
              <a:rPr i="1" sz="4600">
                <a:solidFill>
                  <a:srgbClr val="0365C0"/>
                </a:solidFill>
              </a:rPr>
              <a:t>making</a:t>
            </a:r>
            <a:r>
              <a:rPr sz="4600">
                <a:solidFill>
                  <a:srgbClr val="0365C0"/>
                </a:solidFill>
              </a:rPr>
              <a:t> you change the way you eat.</a:t>
            </a: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Eating Well Is Empowering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xfrm>
            <a:off x="952500" y="2432099"/>
            <a:ext cx="11099800" cy="38798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The feeling of deprivation comes from comparing your situation to others’ - or to your old situation.</a:t>
            </a:r>
            <a:endParaRPr sz="3600"/>
          </a:p>
          <a:p>
            <a:pPr lvl="0">
              <a:defRPr sz="1800"/>
            </a:pPr>
            <a:r>
              <a:rPr sz="3600"/>
              <a:t>If this new situation is helping you feel and look better, who cares what anyone else is doing? </a:t>
            </a:r>
          </a:p>
        </p:txBody>
      </p:sp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90727">
              <a:defRPr sz="1800"/>
            </a:pPr>
            <a:r>
              <a: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You May </a:t>
            </a:r>
            <a:r>
              <a:rPr b="1" i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Actually</a:t>
            </a:r>
            <a:r>
              <a: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 Be Depriving Yourself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xfrm>
            <a:off x="952500" y="31369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377825" indent="-377825" defTabSz="496570">
              <a:spcBef>
                <a:spcPts val="3500"/>
              </a:spcBef>
              <a:defRPr sz="1800"/>
            </a:pPr>
            <a:r>
              <a:rPr sz="3060"/>
              <a:t>Are you actually not eating enough food and you’re starving all the time?</a:t>
            </a:r>
            <a:endParaRPr sz="3060"/>
          </a:p>
          <a:p>
            <a:pPr lvl="0" marL="377825" indent="-377825" defTabSz="496570">
              <a:spcBef>
                <a:spcPts val="3500"/>
              </a:spcBef>
              <a:defRPr sz="1800"/>
            </a:pPr>
            <a:r>
              <a:rPr sz="3060"/>
              <a:t>Are you not getting enough carbohydrates and your energy is low?</a:t>
            </a:r>
            <a:endParaRPr sz="3060"/>
          </a:p>
          <a:p>
            <a:pPr lvl="0" marL="377825" indent="-377825" defTabSz="496570">
              <a:spcBef>
                <a:spcPts val="3500"/>
              </a:spcBef>
              <a:defRPr sz="1800"/>
            </a:pPr>
            <a:r>
              <a:rPr sz="3060"/>
              <a:t>Some people just need more carbs - thyroid, adrenals, mood</a:t>
            </a:r>
            <a:endParaRPr sz="3060"/>
          </a:p>
          <a:p>
            <a:pPr lvl="0" marL="377825" indent="-377825" defTabSz="496570">
              <a:spcBef>
                <a:spcPts val="3500"/>
              </a:spcBef>
              <a:defRPr sz="1800"/>
            </a:pPr>
            <a:r>
              <a:rPr sz="3060"/>
              <a:t>Are you never having anything sweet after a lifetime of sweet things? </a:t>
            </a:r>
            <a:endParaRPr sz="3060"/>
          </a:p>
          <a:p>
            <a:pPr lvl="0" marL="377825" indent="-377825" defTabSz="496570">
              <a:spcBef>
                <a:spcPts val="3500"/>
              </a:spcBef>
              <a:defRPr sz="1800"/>
            </a:pPr>
            <a:r>
              <a:rPr sz="3060"/>
              <a:t>It doesn’t have to be all or nothing. Make some changes to make it sustainable. </a:t>
            </a:r>
          </a:p>
        </p:txBody>
      </p:sp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b="1" sz="75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519">
                <a:solidFill>
                  <a:srgbClr val="0365C0"/>
                </a:solidFill>
              </a:rPr>
              <a:t>Emotional Eating Coach</a:t>
            </a:r>
          </a:p>
        </p:txBody>
      </p:sp>
      <p:sp>
        <p:nvSpPr>
          <p:cNvPr id="202" name="Shape 202"/>
          <p:cNvSpPr/>
          <p:nvPr>
            <p:ph type="body" idx="1"/>
          </p:nvPr>
        </p:nvSpPr>
        <p:spPr>
          <a:xfrm>
            <a:off x="952500" y="2524174"/>
            <a:ext cx="11099800" cy="52355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Institute for the Psychology of Eating in Boulder</a:t>
            </a:r>
            <a:endParaRPr sz="3600"/>
          </a:p>
          <a:p>
            <a:pPr lvl="0">
              <a:defRPr sz="1800"/>
            </a:pPr>
            <a:r>
              <a:rPr sz="3600"/>
              <a:t>Marc David, Emily Rosen</a:t>
            </a:r>
            <a:endParaRPr sz="3600"/>
          </a:p>
          <a:p>
            <a:pPr lvl="0">
              <a:defRPr sz="1800"/>
            </a:pPr>
            <a:r>
              <a:rPr sz="3600"/>
              <a:t>Become a coach or find a coach on the website</a:t>
            </a:r>
            <a:endParaRPr sz="3600"/>
          </a:p>
          <a:p>
            <a:pPr lvl="0">
              <a:defRPr sz="1800"/>
            </a:pPr>
            <a:r>
              <a:rPr sz="3600" u="sng">
                <a:hlinkClick r:id="rId2" invalidUrl="" action="" tgtFrame="" tooltip="" history="1" highlightClick="0" endSnd="0"/>
              </a:rPr>
              <a:t>psychologyofeating.com</a:t>
            </a:r>
            <a:r>
              <a:rPr sz="3600"/>
              <a:t> </a:t>
            </a:r>
          </a:p>
        </p:txBody>
      </p:sp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25779">
              <a:defRPr sz="1800"/>
            </a:pPr>
            <a:r>
              <a:rPr b="1" sz="72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Step 7:</a:t>
            </a:r>
            <a:endParaRPr b="1" sz="7200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defTabSz="525779">
              <a:defRPr sz="1800"/>
            </a:pPr>
            <a:r>
              <a:rPr sz="7200">
                <a:solidFill>
                  <a:srgbClr val="0365C0"/>
                </a:solidFill>
              </a:rPr>
              <a:t>Stop Sabotaging Yourself</a:t>
            </a:r>
          </a:p>
        </p:txBody>
      </p:sp>
    </p:spTree>
  </p:cSld>
  <p:clrMapOvr>
    <a:masterClrMapping/>
  </p:clrMapOvr>
  <p:transition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b="1" sz="72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200">
                <a:solidFill>
                  <a:srgbClr val="0365C0"/>
                </a:solidFill>
              </a:rPr>
              <a:t>Self Sabotage Situation 1</a:t>
            </a:r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xfrm>
            <a:off x="952500" y="29210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When I’d see my weight had gone down, something would click and I’d binge.</a:t>
            </a:r>
            <a:endParaRPr sz="3600"/>
          </a:p>
          <a:p>
            <a:pPr lvl="0">
              <a:defRPr sz="1800"/>
            </a:pPr>
            <a:r>
              <a:rPr sz="3600"/>
              <a:t>All the self control and calorie counting, etc. was for that reason - to see the scale change. </a:t>
            </a:r>
            <a:endParaRPr sz="3600"/>
          </a:p>
          <a:p>
            <a:pPr lvl="0">
              <a:defRPr sz="1800"/>
            </a:pPr>
            <a:r>
              <a:rPr sz="3600"/>
              <a:t>So when I saw it, my mind said, “Ok - great work! You’re done!” </a:t>
            </a:r>
            <a:endParaRPr sz="3600"/>
          </a:p>
          <a:p>
            <a:pPr lvl="0">
              <a:defRPr sz="1800"/>
            </a:pPr>
            <a:r>
              <a:rPr sz="3600"/>
              <a:t>Have to reason with yourself. Talk it out. You’re not done. </a:t>
            </a:r>
          </a:p>
        </p:txBody>
      </p:sp>
    </p:spTree>
  </p:cSld>
  <p:clrMapOvr>
    <a:masterClrMapping/>
  </p:clrMapOvr>
  <p:transition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b="1" sz="72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200">
                <a:solidFill>
                  <a:srgbClr val="0365C0"/>
                </a:solidFill>
              </a:rPr>
              <a:t>Self Sabotage Situation 2</a:t>
            </a:r>
          </a:p>
        </p:txBody>
      </p:sp>
      <p:sp>
        <p:nvSpPr>
          <p:cNvPr id="210" name="Shape 210"/>
          <p:cNvSpPr/>
          <p:nvPr>
            <p:ph type="body" idx="1"/>
          </p:nvPr>
        </p:nvSpPr>
        <p:spPr>
          <a:xfrm>
            <a:off x="952500" y="17335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Someone says, “Oh, have you lost weight?” and you go and binge.</a:t>
            </a:r>
            <a:endParaRPr sz="3600"/>
          </a:p>
          <a:p>
            <a:pPr lvl="0">
              <a:defRPr sz="1800"/>
            </a:pPr>
            <a:r>
              <a:rPr sz="3600"/>
              <a:t>Same thing here - your mind says you’ve succeeded in your goal and you’re done. </a:t>
            </a:r>
            <a:endParaRPr sz="3600"/>
          </a:p>
          <a:p>
            <a:pPr lvl="0">
              <a:defRPr sz="1800"/>
            </a:pPr>
            <a:r>
              <a:rPr sz="3600"/>
              <a:t>You’re not done.</a:t>
            </a:r>
          </a:p>
        </p:txBody>
      </p:sp>
    </p:spTree>
  </p:cSld>
  <p:clrMapOvr>
    <a:masterClrMapping/>
  </p:clrMapOvr>
  <p:transition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b="1" sz="72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200">
                <a:solidFill>
                  <a:srgbClr val="0365C0"/>
                </a:solidFill>
              </a:rPr>
              <a:t>Self Sabotage Situation 3</a:t>
            </a:r>
          </a:p>
        </p:txBody>
      </p:sp>
      <p:sp>
        <p:nvSpPr>
          <p:cNvPr id="213" name="Shape 213"/>
          <p:cNvSpPr/>
          <p:nvPr>
            <p:ph type="body" idx="1"/>
          </p:nvPr>
        </p:nvSpPr>
        <p:spPr>
          <a:xfrm>
            <a:off x="952500" y="28829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You “cheat” a little at a restaurant or at a friend’s and even though you’ve been having success, you just say, “Screw it!” and fall off “wagon”. </a:t>
            </a:r>
            <a:endParaRPr sz="3600"/>
          </a:p>
          <a:p>
            <a:pPr lvl="0">
              <a:defRPr sz="1800"/>
            </a:pPr>
            <a:r>
              <a:rPr sz="3600"/>
              <a:t>May be physiological response to certain foods. </a:t>
            </a:r>
            <a:endParaRPr sz="3600"/>
          </a:p>
          <a:p>
            <a:pPr lvl="0">
              <a:defRPr sz="1800"/>
            </a:pPr>
            <a:r>
              <a:rPr sz="3600"/>
              <a:t>Same old voice: “I can’t do this. I’ll never succeed. I just messed up - may as well just quit.”</a:t>
            </a:r>
            <a:endParaRPr sz="3600"/>
          </a:p>
          <a:p>
            <a:pPr lvl="0">
              <a:defRPr sz="1800"/>
            </a:pPr>
            <a:r>
              <a:rPr sz="3600"/>
              <a:t>It’s not a black and white situation. Take it in stride, learn from it, and move on. You’re not a failure. 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b="1" sz="80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Today’s Agenda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1117600" y="28575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Emotional Eating - What It Is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12-Step Process for Ending Binge Behaviors and Sugar Cravings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Carbs for Athletes, Carbs for Everyone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Q&amp;A for 30 minutes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Thursday we’ll do the big 2-hour Roundtable!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Please take notes and answer questions on paper throughout</a:t>
            </a:r>
          </a:p>
        </p:txBody>
      </p:sp>
    </p:spTree>
  </p:cSld>
  <p:clrMapOvr>
    <a:masterClrMapping/>
  </p:clrMapOvr>
  <p:transition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80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Step 8:</a:t>
            </a:r>
            <a:endParaRPr b="1" sz="8000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8000">
                <a:solidFill>
                  <a:srgbClr val="0365C0"/>
                </a:solidFill>
              </a:rPr>
              <a:t>New Plate Behaviors</a:t>
            </a:r>
          </a:p>
        </p:txBody>
      </p:sp>
    </p:spTree>
  </p:cSld>
  <p:clrMapOvr>
    <a:masterClrMapping/>
  </p:clrMapOvr>
  <p:transition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Push Plate Away When Satisfied</a:t>
            </a:r>
          </a:p>
        </p:txBody>
      </p:sp>
      <p:sp>
        <p:nvSpPr>
          <p:cNvPr id="218" name="Shape 218"/>
          <p:cNvSpPr/>
          <p:nvPr>
            <p:ph type="body" idx="1"/>
          </p:nvPr>
        </p:nvSpPr>
        <p:spPr>
          <a:xfrm>
            <a:off x="952500" y="28956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413384" indent="-413384" defTabSz="543305">
              <a:spcBef>
                <a:spcPts val="3900"/>
              </a:spcBef>
              <a:defRPr sz="1800"/>
            </a:pPr>
            <a:r>
              <a:rPr sz="3348"/>
              <a:t>Hardest part can be pushing plate away </a:t>
            </a:r>
            <a:endParaRPr sz="3348"/>
          </a:p>
          <a:p>
            <a:pPr lvl="0" marL="413384" indent="-413384" defTabSz="543305">
              <a:spcBef>
                <a:spcPts val="3900"/>
              </a:spcBef>
              <a:defRPr sz="1800"/>
            </a:pPr>
            <a:r>
              <a:rPr sz="3348"/>
              <a:t>Starving children in Africa, think you’re going to starve if you don’t eat ALL THE FOOD</a:t>
            </a:r>
            <a:endParaRPr sz="3348"/>
          </a:p>
          <a:p>
            <a:pPr lvl="0" marL="413384" indent="-413384" defTabSz="543305">
              <a:spcBef>
                <a:spcPts val="3900"/>
              </a:spcBef>
              <a:defRPr sz="1800"/>
            </a:pPr>
            <a:r>
              <a:rPr sz="3348"/>
              <a:t>As experiment, knowing you can take it back if you want it, push your plate away when you think you’re full.</a:t>
            </a:r>
            <a:endParaRPr sz="3348"/>
          </a:p>
          <a:p>
            <a:pPr lvl="0" marL="413384" indent="-413384" defTabSz="543305">
              <a:spcBef>
                <a:spcPts val="3900"/>
              </a:spcBef>
              <a:defRPr sz="1800"/>
            </a:pPr>
            <a:r>
              <a:rPr sz="3348"/>
              <a:t>After a couple minutes, if still full, put food in tupperware and save for later.</a:t>
            </a:r>
            <a:endParaRPr sz="3348"/>
          </a:p>
          <a:p>
            <a:pPr lvl="0" marL="413384" indent="-413384" defTabSz="543305">
              <a:spcBef>
                <a:spcPts val="3900"/>
              </a:spcBef>
              <a:defRPr sz="1800"/>
            </a:pPr>
            <a:r>
              <a:rPr sz="3348"/>
              <a:t>This was a very novel concept for me…</a:t>
            </a:r>
          </a:p>
        </p:txBody>
      </p:sp>
    </p:spTree>
  </p:cSld>
  <p:clrMapOvr>
    <a:masterClrMapping/>
  </p:clrMapOvr>
  <p:transition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Don’t Put As Much On Plate</a:t>
            </a:r>
          </a:p>
        </p:txBody>
      </p:sp>
      <p:sp>
        <p:nvSpPr>
          <p:cNvPr id="221" name="Shape 221"/>
          <p:cNvSpPr/>
          <p:nvPr>
            <p:ph type="body" idx="1"/>
          </p:nvPr>
        </p:nvSpPr>
        <p:spPr>
          <a:xfrm>
            <a:off x="952500" y="2742654"/>
            <a:ext cx="11099800" cy="386134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Put 3/4 as much as you normally would, knowing you can go back for seconds if you’re still hungry.</a:t>
            </a:r>
            <a:endParaRPr sz="3600"/>
          </a:p>
          <a:p>
            <a:pPr lvl="0">
              <a:defRPr sz="1800"/>
            </a:pPr>
            <a:r>
              <a:rPr sz="3600"/>
              <a:t>If it’s not in front of you, easier to not eat it. </a:t>
            </a:r>
          </a:p>
        </p:txBody>
      </p:sp>
    </p:spTree>
  </p:cSld>
  <p:clrMapOvr>
    <a:masterClrMapping/>
  </p:clrMapOvr>
  <p:transition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Eat Non-Toxic Food As Often As Possible</a:t>
            </a:r>
          </a:p>
        </p:txBody>
      </p:sp>
      <p:sp>
        <p:nvSpPr>
          <p:cNvPr id="224" name="Shape 224"/>
          <p:cNvSpPr/>
          <p:nvPr>
            <p:ph type="body" idx="1"/>
          </p:nvPr>
        </p:nvSpPr>
        <p:spPr>
          <a:xfrm>
            <a:off x="952500" y="30099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By toxic, I mean things that make you have symptoms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Most common offenders: gluten, dairy, soy, corn, refined sugar, all grains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Experiment to see what’s affecting you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Often when you’re eating foods your body can’t digest and assimilate, you’ll get cravings because you’re not actually getting the nutrients you need.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Rule of thumb: If it makes you sick, eat it as seldom as possible.</a:t>
            </a:r>
          </a:p>
        </p:txBody>
      </p:sp>
    </p:spTree>
  </p:cSld>
  <p:clrMapOvr>
    <a:masterClrMapping/>
  </p:clrMapOvr>
  <p:transition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0365C0"/>
                </a:solidFill>
              </a:rPr>
              <a:t>What To Eat Instead</a:t>
            </a:r>
          </a:p>
        </p:txBody>
      </p:sp>
      <p:sp>
        <p:nvSpPr>
          <p:cNvPr id="227" name="Shape 2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22275" indent="-422275" defTabSz="554990">
              <a:spcBef>
                <a:spcPts val="3900"/>
              </a:spcBef>
              <a:defRPr sz="1800"/>
            </a:pPr>
            <a:r>
              <a:rPr sz="3420"/>
              <a:t>After you figure out what your body reacts negatively to, sub out those foods with others that don’t hurt you.</a:t>
            </a:r>
            <a:endParaRPr sz="3420"/>
          </a:p>
          <a:p>
            <a:pPr lvl="0" marL="422275" indent="-422275" defTabSz="554990">
              <a:spcBef>
                <a:spcPts val="3900"/>
              </a:spcBef>
              <a:defRPr sz="1800"/>
            </a:pPr>
            <a:r>
              <a:rPr sz="3420"/>
              <a:t>Gluten -&gt; gluten-free grains</a:t>
            </a:r>
            <a:endParaRPr sz="3420"/>
          </a:p>
          <a:p>
            <a:pPr lvl="0" marL="422275" indent="-422275" defTabSz="554990">
              <a:spcBef>
                <a:spcPts val="3900"/>
              </a:spcBef>
              <a:defRPr sz="1800"/>
            </a:pPr>
            <a:r>
              <a:rPr sz="3420"/>
              <a:t>Grains -&gt; veggies, coconut flour, tapioca flour, etc</a:t>
            </a:r>
            <a:endParaRPr sz="3420"/>
          </a:p>
          <a:p>
            <a:pPr lvl="0" marL="422275" indent="-422275" defTabSz="554990">
              <a:spcBef>
                <a:spcPts val="3900"/>
              </a:spcBef>
              <a:defRPr sz="1800"/>
            </a:pPr>
            <a:r>
              <a:rPr sz="3420"/>
              <a:t>Dairy -&gt; coconut milk, daiya, nutritional yeast</a:t>
            </a:r>
            <a:endParaRPr sz="3420"/>
          </a:p>
          <a:p>
            <a:pPr lvl="0" marL="422275" indent="-422275" defTabSz="554990">
              <a:spcBef>
                <a:spcPts val="3900"/>
              </a:spcBef>
              <a:defRPr sz="1800"/>
            </a:pPr>
            <a:r>
              <a:rPr sz="3420"/>
              <a:t>Soy -&gt; almond milk, coconut milk, meat</a:t>
            </a:r>
            <a:endParaRPr sz="3420"/>
          </a:p>
          <a:p>
            <a:pPr lvl="0" marL="422275" indent="-422275" defTabSz="554990">
              <a:spcBef>
                <a:spcPts val="3900"/>
              </a:spcBef>
              <a:defRPr sz="1800"/>
            </a:pPr>
            <a:r>
              <a:rPr sz="3420"/>
              <a:t>Sugar -&gt; raw honey, coconut nectar, molasses, etc</a:t>
            </a:r>
          </a:p>
        </p:txBody>
      </p:sp>
    </p:spTree>
  </p:cSld>
  <p:clrMapOvr>
    <a:masterClrMapping/>
  </p:clrMapOvr>
  <p:transition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19937">
              <a:defRPr sz="1800"/>
            </a:pPr>
            <a:r>
              <a:rPr b="1" sz="71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Step 9:</a:t>
            </a:r>
            <a:endParaRPr b="1" sz="7119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defTabSz="519937">
              <a:defRPr sz="1800"/>
            </a:pPr>
            <a:r>
              <a:rPr sz="7119">
                <a:solidFill>
                  <a:srgbClr val="0365C0"/>
                </a:solidFill>
              </a:rPr>
              <a:t>Make Peace With Hunger</a:t>
            </a:r>
          </a:p>
        </p:txBody>
      </p:sp>
    </p:spTree>
  </p:cSld>
  <p:clrMapOvr>
    <a:masterClrMapping/>
  </p:clrMapOvr>
  <p:transition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It’s Ok To Be Hungry Sometimes</a:t>
            </a:r>
          </a:p>
        </p:txBody>
      </p:sp>
      <p:sp>
        <p:nvSpPr>
          <p:cNvPr id="232" name="Shape 232"/>
          <p:cNvSpPr/>
          <p:nvPr>
            <p:ph type="body" idx="1"/>
          </p:nvPr>
        </p:nvSpPr>
        <p:spPr>
          <a:xfrm>
            <a:off x="952500" y="28575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We’re told by society to eat enormous portions, snack all the time</a:t>
            </a:r>
            <a:endParaRPr sz="3600"/>
          </a:p>
          <a:p>
            <a:pPr lvl="0">
              <a:defRPr sz="1800"/>
            </a:pPr>
            <a:r>
              <a:rPr sz="3600"/>
              <a:t>It’s actually good for us to be hungry sometimes.</a:t>
            </a:r>
            <a:endParaRPr sz="3600"/>
          </a:p>
          <a:p>
            <a:pPr lvl="0">
              <a:defRPr sz="1800"/>
            </a:pPr>
            <a:r>
              <a:rPr sz="3600"/>
              <a:t>Secrete growth hormone - fat loss, muscle gain</a:t>
            </a:r>
            <a:endParaRPr sz="3600"/>
          </a:p>
          <a:p>
            <a:pPr lvl="0">
              <a:defRPr sz="1800"/>
            </a:pPr>
            <a:r>
              <a:rPr sz="3600"/>
              <a:t>Begin to feel true hunger pangs - very clear signs</a:t>
            </a:r>
            <a:endParaRPr sz="3600"/>
          </a:p>
          <a:p>
            <a:pPr lvl="0">
              <a:defRPr sz="1800"/>
            </a:pPr>
            <a:r>
              <a:rPr sz="3600"/>
              <a:t>I was afraid of being hungry…</a:t>
            </a:r>
          </a:p>
        </p:txBody>
      </p:sp>
    </p:spTree>
  </p:cSld>
  <p:clrMapOvr>
    <a:masterClrMapping/>
  </p:clrMapOvr>
  <p:transition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14095">
              <a:defRPr sz="1800"/>
            </a:pPr>
            <a:r>
              <a:rPr b="1" sz="704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Step 10:</a:t>
            </a:r>
            <a:endParaRPr b="1" sz="7040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defTabSz="514095">
              <a:defRPr sz="1800"/>
            </a:pPr>
            <a:r>
              <a:rPr sz="7040">
                <a:solidFill>
                  <a:srgbClr val="0365C0"/>
                </a:solidFill>
              </a:rPr>
              <a:t>Remove The Crazy Making Foods</a:t>
            </a:r>
          </a:p>
        </p:txBody>
      </p:sp>
    </p:spTree>
  </p:cSld>
  <p:clrMapOvr>
    <a:masterClrMapping/>
  </p:clrMapOvr>
  <p:transition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0365C0"/>
                </a:solidFill>
              </a:rPr>
              <a:t>Yep, Remove Them</a:t>
            </a:r>
          </a:p>
        </p:txBody>
      </p:sp>
      <p:sp>
        <p:nvSpPr>
          <p:cNvPr id="237" name="Shape 2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Crazy-Making Foods = Foods that you can not resist, that make you feel like a ravenous animal</a:t>
            </a:r>
            <a:endParaRPr sz="3600"/>
          </a:p>
          <a:p>
            <a:pPr lvl="0">
              <a:defRPr sz="1800"/>
            </a:pPr>
            <a:r>
              <a:rPr sz="3600"/>
              <a:t>Mine was chocolate</a:t>
            </a:r>
            <a:endParaRPr sz="3600"/>
          </a:p>
          <a:p>
            <a:pPr lvl="0">
              <a:defRPr sz="1800"/>
            </a:pPr>
            <a:r>
              <a:rPr sz="3600"/>
              <a:t>Often you’re actually sensitive to those foods, and I was for sure.</a:t>
            </a:r>
            <a:endParaRPr sz="3600"/>
          </a:p>
          <a:p>
            <a:pPr lvl="0">
              <a:defRPr sz="1800"/>
            </a:pPr>
            <a:r>
              <a:rPr sz="3600"/>
              <a:t>Removed it from my diet - no more acne, no more ocular migraines, no more crazy.</a:t>
            </a:r>
          </a:p>
        </p:txBody>
      </p:sp>
    </p:spTree>
  </p:cSld>
  <p:clrMapOvr>
    <a:masterClrMapping/>
  </p:clrMapOvr>
  <p:transition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What Is Your Crazy Making Food?</a:t>
            </a:r>
          </a:p>
        </p:txBody>
      </p:sp>
      <p:sp>
        <p:nvSpPr>
          <p:cNvPr id="240" name="Shape 240"/>
          <p:cNvSpPr/>
          <p:nvPr>
            <p:ph type="body" idx="1"/>
          </p:nvPr>
        </p:nvSpPr>
        <p:spPr>
          <a:xfrm>
            <a:off x="952500" y="24511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Could you live without it? (The answer is yes.)</a:t>
            </a:r>
            <a:endParaRPr sz="3600"/>
          </a:p>
          <a:p>
            <a:pPr lvl="0">
              <a:defRPr sz="1800"/>
            </a:pPr>
            <a:r>
              <a:rPr sz="3600"/>
              <a:t>As with drug addicts, you can’t expect them to get over their addiction if they just keep using.</a:t>
            </a:r>
            <a:endParaRPr sz="3600"/>
          </a:p>
          <a:p>
            <a:pPr lvl="0">
              <a:defRPr sz="1800"/>
            </a:pPr>
            <a:r>
              <a:rPr sz="3600"/>
              <a:t>Same thing. </a:t>
            </a:r>
            <a:endParaRPr sz="3600"/>
          </a:p>
          <a:p>
            <a:pPr lvl="0">
              <a:defRPr sz="1800"/>
            </a:pPr>
            <a:r>
              <a:rPr sz="3600"/>
              <a:t>Sorry…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0365C0"/>
                </a:solidFill>
              </a:rPr>
              <a:t>What Is Emotional Eating?</a:t>
            </a:r>
          </a:p>
        </p:txBody>
      </p:sp>
    </p:spTree>
  </p:cSld>
  <p:clrMapOvr>
    <a:masterClrMapping/>
  </p:clrMapOvr>
  <p:transition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Common Crazy-Making Foods</a:t>
            </a:r>
          </a:p>
        </p:txBody>
      </p:sp>
      <p:sp>
        <p:nvSpPr>
          <p:cNvPr id="243" name="Shape 243"/>
          <p:cNvSpPr/>
          <p:nvPr>
            <p:ph type="body" idx="1"/>
          </p:nvPr>
        </p:nvSpPr>
        <p:spPr>
          <a:xfrm>
            <a:off x="952500" y="29464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Gluten and grains in general (so addictive!)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Refined sugar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Dairy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Coffee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Chocolate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All things you hear people say they “can’t live without”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That’s a good sign you should live without it for a while.</a:t>
            </a:r>
          </a:p>
        </p:txBody>
      </p:sp>
    </p:spTree>
  </p:cSld>
  <p:clrMapOvr>
    <a:masterClrMapping/>
  </p:clrMapOvr>
  <p:transition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14095">
              <a:defRPr sz="1800"/>
            </a:pPr>
            <a:r>
              <a:rPr b="1" sz="704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Step 11:</a:t>
            </a:r>
            <a:endParaRPr b="1" sz="7040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defTabSz="514095">
              <a:defRPr sz="1800"/>
            </a:pPr>
            <a:r>
              <a:rPr sz="7040">
                <a:solidFill>
                  <a:srgbClr val="0365C0"/>
                </a:solidFill>
              </a:rPr>
              <a:t>Fix Blood Sugar, Fix Sugar Cravings</a:t>
            </a:r>
          </a:p>
        </p:txBody>
      </p:sp>
    </p:spTree>
  </p:cSld>
  <p:clrMapOvr>
    <a:masterClrMapping/>
  </p:clrMapOvr>
  <p:transition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Low Blood Sugar Causes Cravings</a:t>
            </a:r>
          </a:p>
        </p:txBody>
      </p:sp>
      <p:sp>
        <p:nvSpPr>
          <p:cNvPr id="248" name="Shape 2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Because your body is actually craving sugar.</a:t>
            </a:r>
            <a:endParaRPr sz="3600"/>
          </a:p>
          <a:p>
            <a:pPr lvl="0">
              <a:defRPr sz="1800"/>
            </a:pPr>
            <a:r>
              <a:rPr sz="3600"/>
              <a:t>Senses a dip in glucose and brain goes into danger mode.</a:t>
            </a:r>
            <a:endParaRPr sz="3600"/>
          </a:p>
          <a:p>
            <a:pPr lvl="0">
              <a:defRPr sz="1800"/>
            </a:pPr>
            <a:r>
              <a:rPr sz="3600"/>
              <a:t>That’s why it feels so overpowering sometimes - like you can’t stop your body from eating sugar.</a:t>
            </a:r>
          </a:p>
        </p:txBody>
      </p:sp>
    </p:spTree>
  </p:cSld>
  <p:clrMapOvr>
    <a:masterClrMapping/>
  </p:clrMapOvr>
  <p:transition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How To Fix Blood Sugar Imbalances</a:t>
            </a:r>
          </a:p>
        </p:txBody>
      </p:sp>
      <p:sp>
        <p:nvSpPr>
          <p:cNvPr id="251" name="Shape 2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The higher your blood sugar spikes, the lower it will drop (causing more intense cravings)</a:t>
            </a:r>
            <a:endParaRPr sz="3600"/>
          </a:p>
          <a:p>
            <a:pPr lvl="2">
              <a:defRPr sz="1800"/>
            </a:pPr>
            <a:r>
              <a:rPr sz="3600"/>
              <a:t>Sugar</a:t>
            </a:r>
            <a:endParaRPr sz="3600"/>
          </a:p>
          <a:p>
            <a:pPr lvl="2">
              <a:defRPr sz="1800"/>
            </a:pPr>
            <a:r>
              <a:rPr sz="3600"/>
              <a:t>Coffee</a:t>
            </a:r>
            <a:endParaRPr sz="3600"/>
          </a:p>
          <a:p>
            <a:pPr lvl="2">
              <a:defRPr sz="1800"/>
            </a:pPr>
            <a:r>
              <a:rPr sz="3600"/>
              <a:t>Gluten and grains (reactive hypoglycemia)</a:t>
            </a:r>
          </a:p>
        </p:txBody>
      </p:sp>
    </p:spTree>
  </p:cSld>
  <p:clrMapOvr>
    <a:masterClrMapping/>
  </p:clrMapOvr>
  <p:transition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0365C0"/>
                </a:solidFill>
              </a:rPr>
              <a:t>Eat Regular Meals</a:t>
            </a:r>
          </a:p>
        </p:txBody>
      </p:sp>
      <p:sp>
        <p:nvSpPr>
          <p:cNvPr id="254" name="Shape 2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Skipping meals in order to lose weight usually just backfires </a:t>
            </a:r>
            <a:endParaRPr sz="3600"/>
          </a:p>
          <a:p>
            <a:pPr lvl="0">
              <a:defRPr sz="1800"/>
            </a:pPr>
            <a:r>
              <a:rPr sz="3600"/>
              <a:t>Your body knows what it wants and it’ll make you eat later to compensate.</a:t>
            </a:r>
            <a:endParaRPr sz="3600"/>
          </a:p>
          <a:p>
            <a:pPr lvl="0">
              <a:defRPr sz="1800"/>
            </a:pPr>
            <a:r>
              <a:rPr sz="3600"/>
              <a:t>When you’re first starting to heal blood sugar, it’s helpful to eat a lot of (4-5) small meals thru day</a:t>
            </a:r>
            <a:endParaRPr sz="3600"/>
          </a:p>
          <a:p>
            <a:pPr lvl="0">
              <a:defRPr sz="1800"/>
            </a:pPr>
            <a:r>
              <a:rPr sz="3600"/>
              <a:t>Eventually, you’ll be able to eat only 2-4</a:t>
            </a:r>
          </a:p>
        </p:txBody>
      </p:sp>
    </p:spTree>
  </p:cSld>
  <p:clrMapOvr>
    <a:masterClrMapping/>
  </p:clrMapOvr>
  <p:transition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b="1" sz="736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360">
                <a:solidFill>
                  <a:srgbClr val="0365C0"/>
                </a:solidFill>
              </a:rPr>
              <a:t>Eat Regular Meals (cont)</a:t>
            </a:r>
          </a:p>
        </p:txBody>
      </p:sp>
      <p:sp>
        <p:nvSpPr>
          <p:cNvPr id="257" name="Shape 257"/>
          <p:cNvSpPr/>
          <p:nvPr>
            <p:ph type="body" idx="1"/>
          </p:nvPr>
        </p:nvSpPr>
        <p:spPr>
          <a:xfrm>
            <a:off x="952500" y="18923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It’s counterintuitive to eat “so much” every day, but alternative is bingeing and intense sugar cravings</a:t>
            </a:r>
            <a:endParaRPr sz="3600"/>
          </a:p>
          <a:p>
            <a:pPr lvl="0">
              <a:defRPr sz="1800"/>
            </a:pPr>
            <a:r>
              <a:rPr sz="3600"/>
              <a:t>You’ll end up eating more food if you don’t eat regular meals</a:t>
            </a:r>
            <a:endParaRPr sz="3600"/>
          </a:p>
          <a:p>
            <a:pPr lvl="0">
              <a:defRPr sz="1800"/>
            </a:pPr>
            <a:r>
              <a:rPr sz="3600"/>
              <a:t>Bingeing usually happens at end of day, right?</a:t>
            </a:r>
          </a:p>
        </p:txBody>
      </p:sp>
    </p:spTree>
  </p:cSld>
  <p:clrMapOvr>
    <a:masterClrMapping/>
  </p:clrMapOvr>
  <p:transition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0365C0"/>
                </a:solidFill>
              </a:rPr>
              <a:t>Eat Balanced Meals</a:t>
            </a:r>
          </a:p>
        </p:txBody>
      </p:sp>
      <p:sp>
        <p:nvSpPr>
          <p:cNvPr id="260" name="Shape 2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Everyone has their own version of “balanced”, depending on body type, activity level, etc.</a:t>
            </a:r>
            <a:endParaRPr sz="3600"/>
          </a:p>
          <a:p>
            <a:pPr lvl="0">
              <a:defRPr sz="1800"/>
            </a:pPr>
            <a:r>
              <a:rPr sz="3600"/>
              <a:t>If you skimp on protein, fat, or carbs, your body will crave it</a:t>
            </a:r>
            <a:endParaRPr sz="3600"/>
          </a:p>
          <a:p>
            <a:pPr lvl="0">
              <a:defRPr sz="1800"/>
            </a:pPr>
            <a:r>
              <a:rPr sz="3600"/>
              <a:t>We usually sense cravings as sugar cravings</a:t>
            </a:r>
            <a:endParaRPr sz="3600"/>
          </a:p>
          <a:p>
            <a:pPr lvl="0">
              <a:defRPr sz="1800"/>
            </a:pPr>
            <a:r>
              <a:rPr sz="3600"/>
              <a:t>Get ahead of those by eating carbs, fat, protein every meal</a:t>
            </a:r>
          </a:p>
        </p:txBody>
      </p:sp>
    </p:spTree>
  </p:cSld>
  <p:clrMapOvr>
    <a:masterClrMapping/>
  </p:clrMapOvr>
  <p:transition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b="1" sz="696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960">
                <a:solidFill>
                  <a:srgbClr val="0365C0"/>
                </a:solidFill>
              </a:rPr>
              <a:t>Eat Dinner For Every Meal</a:t>
            </a:r>
          </a:p>
        </p:txBody>
      </p:sp>
      <p:sp>
        <p:nvSpPr>
          <p:cNvPr id="263" name="Shape 263"/>
          <p:cNvSpPr/>
          <p:nvPr>
            <p:ph type="body" idx="1"/>
          </p:nvPr>
        </p:nvSpPr>
        <p:spPr>
          <a:xfrm>
            <a:off x="952500" y="29083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Sugary breakfasts (even Paleo versions) will not carry your through the day</a:t>
            </a:r>
            <a:endParaRPr sz="3600"/>
          </a:p>
          <a:p>
            <a:pPr lvl="0">
              <a:defRPr sz="1800"/>
            </a:pPr>
            <a:r>
              <a:rPr sz="3600"/>
              <a:t>Crash and burn at 11am, 3pm, 8pm because no protein and fat to slow insulin response</a:t>
            </a:r>
            <a:endParaRPr sz="3600"/>
          </a:p>
          <a:p>
            <a:pPr lvl="0">
              <a:defRPr sz="1800"/>
            </a:pPr>
            <a:r>
              <a:rPr sz="3600"/>
              <a:t>Eat protein (meat, eggs, or tempeh if veg), veggies, good fats at every meal.</a:t>
            </a:r>
            <a:endParaRPr sz="3600"/>
          </a:p>
          <a:p>
            <a:pPr lvl="0">
              <a:defRPr sz="1800"/>
            </a:pPr>
            <a:r>
              <a:rPr sz="3600"/>
              <a:t>If active, add in starch, fruit, natural sweeteners regularly </a:t>
            </a:r>
          </a:p>
        </p:txBody>
      </p:sp>
    </p:spTree>
  </p:cSld>
  <p:clrMapOvr>
    <a:masterClrMapping/>
  </p:clrMapOvr>
  <p:transition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b="1" sz="68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800">
                <a:solidFill>
                  <a:srgbClr val="0365C0"/>
                </a:solidFill>
              </a:rPr>
              <a:t>How Many Carbs Per Day?</a:t>
            </a:r>
          </a:p>
        </p:txBody>
      </p:sp>
      <p:sp>
        <p:nvSpPr>
          <p:cNvPr id="266" name="Shape 2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Could do entire class on this</a:t>
            </a:r>
            <a:endParaRPr sz="3600"/>
          </a:p>
          <a:p>
            <a:pPr lvl="0">
              <a:defRPr sz="1800"/>
            </a:pPr>
            <a:r>
              <a:rPr sz="3600"/>
              <a:t>Start at 100g, see how you feel, go from there</a:t>
            </a:r>
            <a:endParaRPr sz="3600"/>
          </a:p>
          <a:p>
            <a:pPr lvl="0">
              <a:defRPr sz="1800"/>
            </a:pPr>
            <a:r>
              <a:rPr sz="3600"/>
              <a:t>If active, you’ll probably need more than that - experiment (sweet potatoes, tapioca, fruit, honey, plantains, etc)</a:t>
            </a:r>
            <a:endParaRPr sz="3600"/>
          </a:p>
          <a:p>
            <a:pPr lvl="0">
              <a:defRPr sz="1800"/>
            </a:pPr>
            <a:r>
              <a:rPr sz="3600"/>
              <a:t>Monitor in </a:t>
            </a:r>
            <a:r>
              <a:rPr sz="3600" u="sng">
                <a:hlinkClick r:id="rId2" invalidUrl="" action="" tgtFrame="" tooltip="" history="1" highlightClick="0" endSnd="0"/>
              </a:rPr>
              <a:t>myfitnesspal.com</a:t>
            </a:r>
            <a:r>
              <a:rPr sz="3600"/>
              <a:t> or </a:t>
            </a:r>
            <a:r>
              <a:rPr sz="3600" u="sng">
                <a:hlinkClick r:id="rId3" invalidUrl="" action="" tgtFrame="" tooltip="" history="1" highlightClick="0" endSnd="0"/>
              </a:rPr>
              <a:t>mypaleopal.com</a:t>
            </a:r>
            <a:r>
              <a:rPr sz="3600"/>
              <a:t> </a:t>
            </a:r>
          </a:p>
        </p:txBody>
      </p:sp>
    </p:spTree>
  </p:cSld>
  <p:clrMapOvr>
    <a:masterClrMapping/>
  </p:clrMapOvr>
  <p:transition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b="1" sz="696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960">
                <a:solidFill>
                  <a:srgbClr val="0365C0"/>
                </a:solidFill>
              </a:rPr>
              <a:t>Caffeine And Blood Sugar</a:t>
            </a:r>
          </a:p>
        </p:txBody>
      </p:sp>
      <p:sp>
        <p:nvSpPr>
          <p:cNvPr id="269" name="Shape 2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Caffeine spikes blood sugar then drops it super low</a:t>
            </a:r>
            <a:endParaRPr sz="3600"/>
          </a:p>
          <a:p>
            <a:pPr lvl="0">
              <a:defRPr sz="1800"/>
            </a:pPr>
            <a:r>
              <a:rPr sz="3600"/>
              <a:t>Same as sugar</a:t>
            </a:r>
            <a:endParaRPr sz="3600"/>
          </a:p>
          <a:p>
            <a:pPr lvl="0">
              <a:defRPr sz="1800"/>
            </a:pPr>
            <a:r>
              <a:rPr sz="3600"/>
              <a:t>So same effects - low blood sugar causes cravings</a:t>
            </a:r>
            <a:endParaRPr sz="3600"/>
          </a:p>
          <a:p>
            <a:pPr lvl="0">
              <a:defRPr sz="1800"/>
            </a:pPr>
            <a:r>
              <a:rPr sz="3600"/>
              <a:t>Ever notice when you have a sugar craving, you can drink coffee and it goes away? And then hour after you have coffee you have more cravings?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b="1" sz="72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200">
                <a:solidFill>
                  <a:srgbClr val="0365C0"/>
                </a:solidFill>
              </a:rPr>
              <a:t>What Emotional Eating Is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404495" indent="-404495" defTabSz="531622">
              <a:spcBef>
                <a:spcPts val="3800"/>
              </a:spcBef>
              <a:defRPr sz="1800"/>
            </a:pPr>
            <a:r>
              <a:rPr sz="3276"/>
              <a:t>Eating due to a need for emotional comfort rather than because you’re hungry (aka bingeing, stress-eating, etc)</a:t>
            </a:r>
            <a:endParaRPr sz="3276"/>
          </a:p>
          <a:p>
            <a:pPr lvl="0" marL="404495" indent="-404495" defTabSz="531622">
              <a:spcBef>
                <a:spcPts val="3800"/>
              </a:spcBef>
              <a:defRPr sz="1800"/>
            </a:pPr>
            <a:r>
              <a:rPr sz="3276"/>
              <a:t>Could be sad, angry, frustrated, lonely, ashamed, nervous, bored, etc</a:t>
            </a:r>
            <a:endParaRPr sz="3276"/>
          </a:p>
          <a:p>
            <a:pPr lvl="0" marL="404495" indent="-404495" defTabSz="531622">
              <a:spcBef>
                <a:spcPts val="3800"/>
              </a:spcBef>
              <a:defRPr sz="1800"/>
            </a:pPr>
            <a:r>
              <a:rPr sz="3276"/>
              <a:t>Example: frustrated at work, with kids, in a fight with husband and want comfort. Food is comfort, especially sugar. Buy box of cookies, make pan of brownies, eat them mindlessly.</a:t>
            </a:r>
            <a:endParaRPr sz="3276"/>
          </a:p>
          <a:p>
            <a:pPr lvl="0" marL="404495" indent="-404495" defTabSz="531622">
              <a:spcBef>
                <a:spcPts val="3800"/>
              </a:spcBef>
              <a:defRPr sz="1800"/>
            </a:pPr>
            <a:r>
              <a:rPr sz="3276"/>
              <a:t>Don’t necessarily even need to be overeating…</a:t>
            </a:r>
          </a:p>
        </p:txBody>
      </p:sp>
    </p:spTree>
  </p:cSld>
  <p:clrMapOvr>
    <a:masterClrMapping/>
  </p:clrMapOvr>
  <p:transition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Consider Stopping Caffeine</a:t>
            </a:r>
          </a:p>
        </p:txBody>
      </p:sp>
      <p:sp>
        <p:nvSpPr>
          <p:cNvPr id="272" name="Shape 2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I know this is a big deal</a:t>
            </a:r>
            <a:endParaRPr sz="3600"/>
          </a:p>
          <a:p>
            <a:pPr lvl="0">
              <a:defRPr sz="1800"/>
            </a:pPr>
            <a:r>
              <a:rPr sz="3600"/>
              <a:t>But it can REALLY help</a:t>
            </a:r>
            <a:endParaRPr sz="3600"/>
          </a:p>
          <a:p>
            <a:pPr lvl="0">
              <a:defRPr sz="1800"/>
            </a:pPr>
            <a:r>
              <a:rPr sz="3600"/>
              <a:t>Try it for 3 weeks just to see if it’s affecting your cravings, mood, energy, sleep, digestion, headaches, etc.</a:t>
            </a:r>
            <a:endParaRPr sz="3600"/>
          </a:p>
          <a:p>
            <a:pPr lvl="0">
              <a:defRPr sz="1800"/>
            </a:pPr>
            <a:r>
              <a:rPr sz="3600"/>
              <a:t>Sleep and cravings</a:t>
            </a:r>
          </a:p>
        </p:txBody>
      </p:sp>
    </p:spTree>
  </p:cSld>
  <p:clrMapOvr>
    <a:masterClrMapping/>
  </p:clrMapOvr>
  <p:transition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80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Step 12:</a:t>
            </a:r>
            <a:endParaRPr b="1" sz="8000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8000">
                <a:solidFill>
                  <a:srgbClr val="0365C0"/>
                </a:solidFill>
              </a:rPr>
              <a:t>Repeat</a:t>
            </a:r>
          </a:p>
        </p:txBody>
      </p:sp>
    </p:spTree>
  </p:cSld>
  <p:clrMapOvr>
    <a:masterClrMapping/>
  </p:clrMapOvr>
  <p:transition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0365C0"/>
                </a:solidFill>
              </a:rPr>
              <a:t>This Is A Process</a:t>
            </a:r>
          </a:p>
        </p:txBody>
      </p:sp>
      <p:sp>
        <p:nvSpPr>
          <p:cNvPr id="277" name="Shape 2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You’re going to go through this a few times</a:t>
            </a:r>
            <a:endParaRPr sz="3600"/>
          </a:p>
          <a:p>
            <a:pPr lvl="0">
              <a:defRPr sz="1800"/>
            </a:pPr>
            <a:r>
              <a:rPr sz="3600"/>
              <a:t>Be kind to yourself</a:t>
            </a:r>
            <a:endParaRPr sz="3600"/>
          </a:p>
          <a:p>
            <a:pPr lvl="0">
              <a:defRPr sz="1800"/>
            </a:pPr>
            <a:r>
              <a:rPr sz="3600"/>
              <a:t>Be patient</a:t>
            </a:r>
            <a:endParaRPr sz="3600"/>
          </a:p>
          <a:p>
            <a:pPr lvl="0">
              <a:defRPr sz="1800"/>
            </a:pPr>
            <a:r>
              <a:rPr sz="3600"/>
              <a:t>Accept where you’re at</a:t>
            </a:r>
            <a:endParaRPr sz="3600"/>
          </a:p>
          <a:p>
            <a:pPr lvl="0">
              <a:defRPr sz="1800"/>
            </a:pPr>
            <a:r>
              <a:rPr sz="3600"/>
              <a:t>Don’t let the guilt get the best of you</a:t>
            </a:r>
          </a:p>
        </p:txBody>
      </p:sp>
    </p:spTree>
  </p:cSld>
  <p:clrMapOvr>
    <a:masterClrMapping/>
  </p:clrMapOvr>
  <p:transition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0365C0"/>
                </a:solidFill>
              </a:rPr>
              <a:t>Quick Recap</a:t>
            </a:r>
          </a:p>
        </p:txBody>
      </p:sp>
    </p:spTree>
  </p:cSld>
  <p:clrMapOvr>
    <a:masterClrMapping/>
  </p:clrMapOvr>
  <p:transition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type="body" idx="1"/>
          </p:nvPr>
        </p:nvSpPr>
        <p:spPr>
          <a:xfrm>
            <a:off x="1536700" y="1270000"/>
            <a:ext cx="5431384" cy="7213600"/>
          </a:xfrm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1</a:t>
            </a:r>
            <a:r>
              <a:rPr sz="3600"/>
              <a:t> Goal Setting</a:t>
            </a:r>
            <a:endParaRPr sz="3600"/>
          </a:p>
          <a:p>
            <a:pPr lvl="0" marL="0" indent="0">
              <a:buSzTx/>
              <a:buNone/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rPr sz="3600"/>
              <a:t> Take Stock</a:t>
            </a:r>
            <a:endParaRPr sz="3600"/>
          </a:p>
          <a:p>
            <a:pPr lvl="0" marL="0" indent="0">
              <a:buSzTx/>
              <a:buNone/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3</a:t>
            </a:r>
            <a:r>
              <a:rPr sz="3600"/>
              <a:t> Find Motivation</a:t>
            </a:r>
            <a:endParaRPr sz="3600"/>
          </a:p>
          <a:p>
            <a:pPr lvl="0" marL="0" indent="0">
              <a:buSzTx/>
              <a:buNone/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4</a:t>
            </a:r>
            <a:r>
              <a:rPr sz="3600"/>
              <a:t> Binge Objectively</a:t>
            </a:r>
            <a:endParaRPr sz="3600"/>
          </a:p>
          <a:p>
            <a:pPr lvl="0" marL="0" indent="0">
              <a:buSzTx/>
              <a:buNone/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5</a:t>
            </a:r>
            <a:r>
              <a:rPr sz="3600"/>
              <a:t> Emotional Awareness</a:t>
            </a:r>
            <a:endParaRPr sz="3600"/>
          </a:p>
          <a:p>
            <a:pPr lvl="0" marL="0" indent="0">
              <a:buSzTx/>
              <a:buNone/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6</a:t>
            </a:r>
            <a:r>
              <a:rPr sz="3600"/>
              <a:t> Hunger Awareness</a:t>
            </a:r>
          </a:p>
        </p:txBody>
      </p:sp>
      <p:sp>
        <p:nvSpPr>
          <p:cNvPr id="282" name="Shape 282"/>
          <p:cNvSpPr/>
          <p:nvPr/>
        </p:nvSpPr>
        <p:spPr>
          <a:xfrm>
            <a:off x="7035800" y="1270000"/>
            <a:ext cx="5016947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spcBef>
                <a:spcPts val="4200"/>
              </a:spcBef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7</a:t>
            </a:r>
            <a:r>
              <a:rPr sz="3600"/>
              <a:t> Stop Sabotaging</a:t>
            </a:r>
            <a:endParaRPr sz="3600"/>
          </a:p>
          <a:p>
            <a:pPr lvl="0" algn="l">
              <a:spcBef>
                <a:spcPts val="4200"/>
              </a:spcBef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8</a:t>
            </a:r>
            <a:r>
              <a:rPr sz="3600"/>
              <a:t> Plate Behaviors</a:t>
            </a:r>
            <a:endParaRPr sz="3600"/>
          </a:p>
          <a:p>
            <a:pPr lvl="0" algn="l">
              <a:spcBef>
                <a:spcPts val="4200"/>
              </a:spcBef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9</a:t>
            </a:r>
            <a:r>
              <a:rPr sz="3600"/>
              <a:t> Accept Hunger</a:t>
            </a:r>
            <a:endParaRPr sz="3600"/>
          </a:p>
          <a:p>
            <a:pPr lvl="0" algn="l">
              <a:spcBef>
                <a:spcPts val="4200"/>
              </a:spcBef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10</a:t>
            </a:r>
            <a:r>
              <a:rPr sz="3600"/>
              <a:t> Remove Crack</a:t>
            </a:r>
            <a:endParaRPr sz="3600"/>
          </a:p>
          <a:p>
            <a:pPr lvl="0" algn="l">
              <a:spcBef>
                <a:spcPts val="4200"/>
              </a:spcBef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11</a:t>
            </a:r>
            <a:r>
              <a:rPr sz="3600"/>
              <a:t> Fix Blood Sugar</a:t>
            </a:r>
            <a:endParaRPr sz="3600"/>
          </a:p>
          <a:p>
            <a:pPr lvl="0" algn="l">
              <a:spcBef>
                <a:spcPts val="4200"/>
              </a:spcBef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12</a:t>
            </a:r>
            <a:r>
              <a:rPr sz="3600"/>
              <a:t> Repeat</a:t>
            </a:r>
          </a:p>
        </p:txBody>
      </p:sp>
    </p:spTree>
  </p:cSld>
  <p:clrMapOvr>
    <a:masterClrMapping/>
  </p:clrMapOvr>
  <p:transition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Neely-eating-blondies.png"/>
          <p:cNvPicPr/>
          <p:nvPr/>
        </p:nvPicPr>
        <p:blipFill>
          <a:blip r:embed="rId2">
            <a:extLst/>
          </a:blip>
          <a:srcRect l="0" t="4160" r="0" b="4160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>
            <p:ph type="title"/>
          </p:nvPr>
        </p:nvSpPr>
        <p:spPr>
          <a:xfrm>
            <a:off x="1270000" y="6527800"/>
            <a:ext cx="10464800" cy="1422400"/>
          </a:xfrm>
          <a:prstGeom prst="rect">
            <a:avLst/>
          </a:prstGeom>
        </p:spPr>
        <p:txBody>
          <a:bodyPr/>
          <a:lstStyle>
            <a:lvl1pPr defTabSz="368045">
              <a:defRPr sz="5040"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40">
                <a:solidFill>
                  <a:srgbClr val="00882B"/>
                </a:solidFill>
              </a:rPr>
              <a:t>Eating a reasonably sized portion…</a:t>
            </a:r>
          </a:p>
        </p:txBody>
      </p:sp>
      <p:sp>
        <p:nvSpPr>
          <p:cNvPr id="286" name="Shape 2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520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SUCCESS</a:t>
            </a:r>
            <a:r>
              <a:rPr b="1" sz="5200">
                <a:solidFill>
                  <a:srgbClr val="054109"/>
                </a:solidFill>
                <a:latin typeface="Helvetica"/>
                <a:ea typeface="Helvetica"/>
                <a:cs typeface="Helvetica"/>
                <a:sym typeface="Helvetica"/>
              </a:rPr>
              <a:t>!!</a:t>
            </a:r>
          </a:p>
        </p:txBody>
      </p:sp>
    </p:spTree>
  </p:cSld>
  <p:clrMapOvr>
    <a:masterClrMapping/>
  </p:clrMapOvr>
  <p:transition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0365C0"/>
                </a:solidFill>
              </a:rPr>
              <a:t>Roundtable Event</a:t>
            </a:r>
          </a:p>
        </p:txBody>
      </p:sp>
      <p:sp>
        <p:nvSpPr>
          <p:cNvPr id="289" name="Shape 289"/>
          <p:cNvSpPr/>
          <p:nvPr>
            <p:ph type="body" idx="1"/>
          </p:nvPr>
        </p:nvSpPr>
        <p:spPr>
          <a:xfrm>
            <a:off x="952500" y="2384400"/>
            <a:ext cx="11099800" cy="4984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All about you.</a:t>
            </a:r>
            <a:endParaRPr sz="3600"/>
          </a:p>
          <a:p>
            <a:pPr lvl="0">
              <a:defRPr sz="1800"/>
            </a:pPr>
            <a:r>
              <a:rPr sz="3600"/>
              <a:t>Share your emotional eating issues and we’ll all give you feedback and advice.</a:t>
            </a:r>
            <a:endParaRPr sz="3600"/>
          </a:p>
          <a:p>
            <a:pPr lvl="0">
              <a:defRPr sz="1800"/>
            </a:pPr>
            <a:r>
              <a:rPr sz="3600"/>
              <a:t>6:30-8:30pm MDT This Thursday</a:t>
            </a:r>
          </a:p>
        </p:txBody>
      </p:sp>
    </p:spTree>
  </p:cSld>
  <p:clrMapOvr>
    <a:masterClrMapping/>
  </p:clrMapOvr>
  <p:transition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80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Q&amp;A</a:t>
            </a:r>
            <a:endParaRPr b="1" sz="8000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40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Press *2 to “Raise Your Hand”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0365C0"/>
                </a:solidFill>
              </a:rPr>
              <a:t>Are You An Emotional Eater or Binge Eater?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1054100" y="30734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Feel guilty before, during, and/or after eating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Eat so much you feel overly stuffed regularly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Mindlessly reach for food in times of:</a:t>
            </a:r>
            <a:endParaRPr sz="3168"/>
          </a:p>
          <a:p>
            <a:pPr lvl="2" marL="1173480" indent="-391159" defTabSz="514095">
              <a:spcBef>
                <a:spcPts val="3600"/>
              </a:spcBef>
              <a:defRPr sz="1800"/>
            </a:pPr>
            <a:r>
              <a:rPr sz="3168"/>
              <a:t>stress</a:t>
            </a:r>
            <a:endParaRPr sz="3168"/>
          </a:p>
          <a:p>
            <a:pPr lvl="2" marL="1173480" indent="-391159" defTabSz="514095">
              <a:spcBef>
                <a:spcPts val="3600"/>
              </a:spcBef>
              <a:defRPr sz="1800"/>
            </a:pPr>
            <a:r>
              <a:rPr sz="3168"/>
              <a:t>boredom</a:t>
            </a:r>
            <a:endParaRPr sz="3168"/>
          </a:p>
          <a:p>
            <a:pPr lvl="2" marL="1173480" indent="-391159" defTabSz="514095">
              <a:spcBef>
                <a:spcPts val="3600"/>
              </a:spcBef>
              <a:defRPr sz="1800"/>
            </a:pPr>
            <a:r>
              <a:rPr sz="3168"/>
              <a:t>anger</a:t>
            </a:r>
            <a:endParaRPr sz="3168"/>
          </a:p>
          <a:p>
            <a:pPr lvl="2" marL="1173480" indent="-391159" defTabSz="514095">
              <a:spcBef>
                <a:spcPts val="3600"/>
              </a:spcBef>
              <a:defRPr sz="1800"/>
            </a:pPr>
            <a:r>
              <a:rPr sz="3168"/>
              <a:t>sadness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